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57" r:id="rId3"/>
    <p:sldId id="259" r:id="rId4"/>
    <p:sldId id="262" r:id="rId5"/>
    <p:sldId id="263" r:id="rId6"/>
    <p:sldId id="264" r:id="rId7"/>
    <p:sldId id="265" r:id="rId8"/>
    <p:sldId id="690" r:id="rId9"/>
    <p:sldId id="260" r:id="rId10"/>
    <p:sldId id="261" r:id="rId11"/>
    <p:sldId id="258" r:id="rId12"/>
    <p:sldId id="266" r:id="rId13"/>
    <p:sldId id="267" r:id="rId14"/>
    <p:sldId id="268" r:id="rId15"/>
    <p:sldId id="269" r:id="rId16"/>
    <p:sldId id="275" r:id="rId17"/>
    <p:sldId id="270" r:id="rId18"/>
    <p:sldId id="276" r:id="rId19"/>
    <p:sldId id="277" r:id="rId20"/>
    <p:sldId id="291" r:id="rId21"/>
    <p:sldId id="278" r:id="rId22"/>
    <p:sldId id="292" r:id="rId23"/>
    <p:sldId id="297" r:id="rId24"/>
    <p:sldId id="299" r:id="rId25"/>
    <p:sldId id="300" r:id="rId26"/>
    <p:sldId id="301" r:id="rId27"/>
    <p:sldId id="302" r:id="rId28"/>
    <p:sldId id="279" r:id="rId29"/>
    <p:sldId id="284" r:id="rId30"/>
    <p:sldId id="280" r:id="rId31"/>
    <p:sldId id="285" r:id="rId32"/>
    <p:sldId id="281" r:id="rId33"/>
    <p:sldId id="286" r:id="rId34"/>
    <p:sldId id="288" r:id="rId35"/>
    <p:sldId id="282" r:id="rId36"/>
    <p:sldId id="287" r:id="rId37"/>
    <p:sldId id="283" r:id="rId38"/>
    <p:sldId id="694" r:id="rId39"/>
    <p:sldId id="294" r:id="rId40"/>
    <p:sldId id="685" r:id="rId41"/>
    <p:sldId id="647" r:id="rId42"/>
    <p:sldId id="687" r:id="rId43"/>
    <p:sldId id="686" r:id="rId44"/>
    <p:sldId id="689" r:id="rId45"/>
    <p:sldId id="688" r:id="rId46"/>
    <p:sldId id="69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D7292A"/>
    <a:srgbClr val="4B72AF"/>
    <a:srgbClr val="F4F4F4"/>
    <a:srgbClr val="00FFFF"/>
    <a:srgbClr val="456DAD"/>
    <a:srgbClr val="EAE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843"/>
    <p:restoredTop sz="83006"/>
  </p:normalViewPr>
  <p:slideViewPr>
    <p:cSldViewPr snapToGrid="0" snapToObjects="1">
      <p:cViewPr varScale="1">
        <p:scale>
          <a:sx n="93" d="100"/>
          <a:sy n="93" d="100"/>
        </p:scale>
        <p:origin x="21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EAE7E3-00C2-8D43-A656-01C4E4D5F7BC}" type="datetimeFigureOut">
              <a:rPr lang="en-US" smtClean="0"/>
              <a:t>10/27/21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80ED36-098D-7F42-9AFC-D66E1879B0D5}" type="slidenum">
              <a:rPr lang="en-US" smtClean="0"/>
              <a:t>‹#›</a:t>
            </a:fld>
            <a:endParaRPr lang="en-US"/>
          </a:p>
        </p:txBody>
      </p:sp>
    </p:spTree>
    <p:extLst>
      <p:ext uri="{BB962C8B-B14F-4D97-AF65-F5344CB8AC3E}">
        <p14:creationId xmlns:p14="http://schemas.microsoft.com/office/powerpoint/2010/main" val="1116949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1B80ED36-098D-7F42-9AFC-D66E1879B0D5}" type="slidenum">
              <a:rPr lang="en-US" smtClean="0"/>
              <a:t>4</a:t>
            </a:fld>
            <a:endParaRPr lang="en-US"/>
          </a:p>
        </p:txBody>
      </p:sp>
    </p:spTree>
    <p:extLst>
      <p:ext uri="{BB962C8B-B14F-4D97-AF65-F5344CB8AC3E}">
        <p14:creationId xmlns:p14="http://schemas.microsoft.com/office/powerpoint/2010/main" val="3196380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0ED36-098D-7F42-9AFC-D66E1879B0D5}" type="slidenum">
              <a:rPr lang="en-US" smtClean="0"/>
              <a:t>44</a:t>
            </a:fld>
            <a:endParaRPr lang="en-US"/>
          </a:p>
        </p:txBody>
      </p:sp>
    </p:spTree>
    <p:extLst>
      <p:ext uri="{BB962C8B-B14F-4D97-AF65-F5344CB8AC3E}">
        <p14:creationId xmlns:p14="http://schemas.microsoft.com/office/powerpoint/2010/main" val="2668287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B80ED36-098D-7F42-9AFC-D66E1879B0D5}" type="slidenum">
              <a:rPr lang="en-US" smtClean="0"/>
              <a:t>45</a:t>
            </a:fld>
            <a:endParaRPr lang="en-US"/>
          </a:p>
        </p:txBody>
      </p:sp>
    </p:spTree>
    <p:extLst>
      <p:ext uri="{BB962C8B-B14F-4D97-AF65-F5344CB8AC3E}">
        <p14:creationId xmlns:p14="http://schemas.microsoft.com/office/powerpoint/2010/main" val="413503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Paper reference</a:t>
            </a:r>
          </a:p>
        </p:txBody>
      </p:sp>
      <p:sp>
        <p:nvSpPr>
          <p:cNvPr id="4" name="Slide Number Placeholder 3"/>
          <p:cNvSpPr>
            <a:spLocks noGrp="1"/>
          </p:cNvSpPr>
          <p:nvPr>
            <p:ph type="sldNum" sz="quarter" idx="5"/>
          </p:nvPr>
        </p:nvSpPr>
        <p:spPr/>
        <p:txBody>
          <a:bodyPr/>
          <a:lstStyle/>
          <a:p>
            <a:fld id="{1B80ED36-098D-7F42-9AFC-D66E1879B0D5}" type="slidenum">
              <a:rPr lang="en-US" smtClean="0"/>
              <a:t>5</a:t>
            </a:fld>
            <a:endParaRPr lang="en-US"/>
          </a:p>
        </p:txBody>
      </p:sp>
    </p:spTree>
    <p:extLst>
      <p:ext uri="{BB962C8B-B14F-4D97-AF65-F5344CB8AC3E}">
        <p14:creationId xmlns:p14="http://schemas.microsoft.com/office/powerpoint/2010/main" val="3266284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Supplemental </a:t>
            </a:r>
          </a:p>
        </p:txBody>
      </p:sp>
      <p:sp>
        <p:nvSpPr>
          <p:cNvPr id="4" name="Slide Number Placeholder 3"/>
          <p:cNvSpPr>
            <a:spLocks noGrp="1"/>
          </p:cNvSpPr>
          <p:nvPr>
            <p:ph type="sldNum" sz="quarter" idx="5"/>
          </p:nvPr>
        </p:nvSpPr>
        <p:spPr/>
        <p:txBody>
          <a:bodyPr/>
          <a:lstStyle/>
          <a:p>
            <a:fld id="{1B80ED36-098D-7F42-9AFC-D66E1879B0D5}" type="slidenum">
              <a:rPr lang="en-US" smtClean="0"/>
              <a:t>7</a:t>
            </a:fld>
            <a:endParaRPr lang="en-US"/>
          </a:p>
        </p:txBody>
      </p:sp>
    </p:spTree>
    <p:extLst>
      <p:ext uri="{BB962C8B-B14F-4D97-AF65-F5344CB8AC3E}">
        <p14:creationId xmlns:p14="http://schemas.microsoft.com/office/powerpoint/2010/main" val="2836401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 Add algorithmic efficiency analysis</a:t>
            </a:r>
          </a:p>
        </p:txBody>
      </p:sp>
      <p:sp>
        <p:nvSpPr>
          <p:cNvPr id="4" name="Slide Number Placeholder 3"/>
          <p:cNvSpPr>
            <a:spLocks noGrp="1"/>
          </p:cNvSpPr>
          <p:nvPr>
            <p:ph type="sldNum" sz="quarter" idx="5"/>
          </p:nvPr>
        </p:nvSpPr>
        <p:spPr/>
        <p:txBody>
          <a:bodyPr/>
          <a:lstStyle/>
          <a:p>
            <a:fld id="{1B80ED36-098D-7F42-9AFC-D66E1879B0D5}" type="slidenum">
              <a:rPr lang="en-US" smtClean="0"/>
              <a:t>10</a:t>
            </a:fld>
            <a:endParaRPr lang="en-US"/>
          </a:p>
        </p:txBody>
      </p:sp>
    </p:spTree>
    <p:extLst>
      <p:ext uri="{BB962C8B-B14F-4D97-AF65-F5344CB8AC3E}">
        <p14:creationId xmlns:p14="http://schemas.microsoft.com/office/powerpoint/2010/main" val="18243061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dirty="0"/>
              <a:t>Rerun </a:t>
            </a:r>
            <a:r>
              <a:rPr lang="en-US" dirty="0" err="1"/>
              <a:t>Mcell</a:t>
            </a:r>
            <a:r>
              <a:rPr lang="en-US" dirty="0"/>
              <a:t> many times</a:t>
            </a:r>
          </a:p>
          <a:p>
            <a:pPr marL="171450" indent="-171450">
              <a:buFontTx/>
              <a:buChar char="-"/>
            </a:pPr>
            <a:r>
              <a:rPr lang="en-US" dirty="0"/>
              <a:t>Plot all 3 together. Make ODE more visible somehow</a:t>
            </a:r>
          </a:p>
        </p:txBody>
      </p:sp>
      <p:sp>
        <p:nvSpPr>
          <p:cNvPr id="4" name="Slide Number Placeholder 3"/>
          <p:cNvSpPr>
            <a:spLocks noGrp="1"/>
          </p:cNvSpPr>
          <p:nvPr>
            <p:ph type="sldNum" sz="quarter" idx="5"/>
          </p:nvPr>
        </p:nvSpPr>
        <p:spPr/>
        <p:txBody>
          <a:bodyPr/>
          <a:lstStyle/>
          <a:p>
            <a:fld id="{1B80ED36-098D-7F42-9AFC-D66E1879B0D5}" type="slidenum">
              <a:rPr lang="en-US" smtClean="0"/>
              <a:t>11</a:t>
            </a:fld>
            <a:endParaRPr lang="en-US"/>
          </a:p>
        </p:txBody>
      </p:sp>
    </p:spTree>
    <p:extLst>
      <p:ext uri="{BB962C8B-B14F-4D97-AF65-F5344CB8AC3E}">
        <p14:creationId xmlns:p14="http://schemas.microsoft.com/office/powerpoint/2010/main" val="2301807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a:t>Conclusion: </a:t>
            </a:r>
            <a:r>
              <a:rPr lang="en-US" b="0" dirty="0"/>
              <a:t>unbinding has little impact</a:t>
            </a:r>
          </a:p>
          <a:p>
            <a:pPr marL="171450" indent="-171450">
              <a:buFontTx/>
              <a:buChar char="-"/>
            </a:pPr>
            <a:r>
              <a:rPr lang="en-US" b="0" dirty="0"/>
              <a:t>Fix legend to specify solution types</a:t>
            </a:r>
          </a:p>
          <a:p>
            <a:pPr marL="171450" indent="-171450">
              <a:buFontTx/>
              <a:buChar char="-"/>
            </a:pPr>
            <a:r>
              <a:rPr lang="en-US" b="0" dirty="0"/>
              <a:t>Maybe run </a:t>
            </a:r>
            <a:r>
              <a:rPr lang="en-US" b="0" dirty="0" err="1"/>
              <a:t>Mcell</a:t>
            </a:r>
            <a:r>
              <a:rPr lang="en-US" b="0" dirty="0"/>
              <a:t> with very high diffusion constant</a:t>
            </a:r>
          </a:p>
          <a:p>
            <a:pPr marL="171450" indent="-171450">
              <a:buFontTx/>
              <a:buChar char="-"/>
            </a:pPr>
            <a:endParaRPr lang="en-US" b="0" dirty="0"/>
          </a:p>
          <a:p>
            <a:pPr marL="171450" indent="-171450">
              <a:buFontTx/>
              <a:buChar char="-"/>
            </a:pPr>
            <a:r>
              <a:rPr lang="en-US" b="0" dirty="0"/>
              <a:t>Rerun with fewer calcium (OOM)</a:t>
            </a:r>
            <a:endParaRPr lang="en-US" b="1" dirty="0"/>
          </a:p>
        </p:txBody>
      </p:sp>
      <p:sp>
        <p:nvSpPr>
          <p:cNvPr id="4" name="Slide Number Placeholder 3"/>
          <p:cNvSpPr>
            <a:spLocks noGrp="1"/>
          </p:cNvSpPr>
          <p:nvPr>
            <p:ph type="sldNum" sz="quarter" idx="5"/>
          </p:nvPr>
        </p:nvSpPr>
        <p:spPr/>
        <p:txBody>
          <a:bodyPr/>
          <a:lstStyle/>
          <a:p>
            <a:fld id="{1B80ED36-098D-7F42-9AFC-D66E1879B0D5}" type="slidenum">
              <a:rPr lang="en-US" smtClean="0"/>
              <a:t>15</a:t>
            </a:fld>
            <a:endParaRPr lang="en-US"/>
          </a:p>
        </p:txBody>
      </p:sp>
    </p:spTree>
    <p:extLst>
      <p:ext uri="{BB962C8B-B14F-4D97-AF65-F5344CB8AC3E}">
        <p14:creationId xmlns:p14="http://schemas.microsoft.com/office/powerpoint/2010/main" val="4140145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 time to start from zero (subtract 1); no title; title as y-axis (all lowercase!!!!!!!!!!!!!!!!!!!!!!!!!!!!!!!!!!!!!!!!!!); 30% font size difference</a:t>
            </a:r>
          </a:p>
        </p:txBody>
      </p:sp>
      <p:sp>
        <p:nvSpPr>
          <p:cNvPr id="4" name="Slide Number Placeholder 3"/>
          <p:cNvSpPr>
            <a:spLocks noGrp="1"/>
          </p:cNvSpPr>
          <p:nvPr>
            <p:ph type="sldNum" sz="quarter" idx="5"/>
          </p:nvPr>
        </p:nvSpPr>
        <p:spPr/>
        <p:txBody>
          <a:bodyPr/>
          <a:lstStyle/>
          <a:p>
            <a:fld id="{1B80ED36-098D-7F42-9AFC-D66E1879B0D5}" type="slidenum">
              <a:rPr lang="en-US" smtClean="0"/>
              <a:t>28</a:t>
            </a:fld>
            <a:endParaRPr lang="en-US"/>
          </a:p>
        </p:txBody>
      </p:sp>
    </p:spTree>
    <p:extLst>
      <p:ext uri="{BB962C8B-B14F-4D97-AF65-F5344CB8AC3E}">
        <p14:creationId xmlns:p14="http://schemas.microsoft.com/office/powerpoint/2010/main" val="3120065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and stop at some even number(?)</a:t>
            </a:r>
          </a:p>
        </p:txBody>
      </p:sp>
      <p:sp>
        <p:nvSpPr>
          <p:cNvPr id="4" name="Slide Number Placeholder 3"/>
          <p:cNvSpPr>
            <a:spLocks noGrp="1"/>
          </p:cNvSpPr>
          <p:nvPr>
            <p:ph type="sldNum" sz="quarter" idx="5"/>
          </p:nvPr>
        </p:nvSpPr>
        <p:spPr/>
        <p:txBody>
          <a:bodyPr/>
          <a:lstStyle/>
          <a:p>
            <a:fld id="{1B80ED36-098D-7F42-9AFC-D66E1879B0D5}" type="slidenum">
              <a:rPr lang="en-US" smtClean="0"/>
              <a:t>31</a:t>
            </a:fld>
            <a:endParaRPr lang="en-US"/>
          </a:p>
        </p:txBody>
      </p:sp>
    </p:spTree>
    <p:extLst>
      <p:ext uri="{BB962C8B-B14F-4D97-AF65-F5344CB8AC3E}">
        <p14:creationId xmlns:p14="http://schemas.microsoft.com/office/powerpoint/2010/main" val="13476927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Updated 10/5/21</a:t>
            </a:r>
          </a:p>
        </p:txBody>
      </p:sp>
      <p:sp>
        <p:nvSpPr>
          <p:cNvPr id="4" name="Slide Number Placeholder 3"/>
          <p:cNvSpPr>
            <a:spLocks noGrp="1"/>
          </p:cNvSpPr>
          <p:nvPr>
            <p:ph type="sldNum" sz="quarter" idx="5"/>
          </p:nvPr>
        </p:nvSpPr>
        <p:spPr/>
        <p:txBody>
          <a:bodyPr/>
          <a:lstStyle/>
          <a:p>
            <a:fld id="{1B80ED36-098D-7F42-9AFC-D66E1879B0D5}" type="slidenum">
              <a:rPr lang="en-US" smtClean="0"/>
              <a:t>38</a:t>
            </a:fld>
            <a:endParaRPr lang="en-US"/>
          </a:p>
        </p:txBody>
      </p:sp>
    </p:spTree>
    <p:extLst>
      <p:ext uri="{BB962C8B-B14F-4D97-AF65-F5344CB8AC3E}">
        <p14:creationId xmlns:p14="http://schemas.microsoft.com/office/powerpoint/2010/main" val="33776549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EF503-97CB-244F-9C7E-4563212DADB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9374C4-295A-4E44-B32A-E314E2BFBD78}"/>
              </a:ext>
            </a:extLst>
          </p:cNvPr>
          <p:cNvSpPr>
            <a:spLocks noGrp="1"/>
          </p:cNvSpPr>
          <p:nvPr>
            <p:ph type="subTitle" idx="1"/>
          </p:nvPr>
        </p:nvSpPr>
        <p:spPr>
          <a:xfrm>
            <a:off x="1524000" y="3602038"/>
            <a:ext cx="9144000" cy="1655762"/>
          </a:xfrm>
        </p:spPr>
        <p:txBody>
          <a:bodyPr/>
          <a:lstStyle>
            <a:lvl1pPr marL="0" indent="0" algn="ctr">
              <a:buNone/>
              <a:defRPr sz="2400"/>
            </a:lvl1pPr>
            <a:lvl2pPr marL="457182" indent="0" algn="ctr">
              <a:buNone/>
              <a:defRPr sz="2000"/>
            </a:lvl2pPr>
            <a:lvl3pPr marL="914363" indent="0" algn="ctr">
              <a:buNone/>
              <a:defRPr sz="1800"/>
            </a:lvl3pPr>
            <a:lvl4pPr marL="1371545" indent="0" algn="ctr">
              <a:buNone/>
              <a:defRPr sz="1600"/>
            </a:lvl4pPr>
            <a:lvl5pPr marL="1828727" indent="0" algn="ctr">
              <a:buNone/>
              <a:defRPr sz="1600"/>
            </a:lvl5pPr>
            <a:lvl6pPr marL="2285909" indent="0" algn="ctr">
              <a:buNone/>
              <a:defRPr sz="1600"/>
            </a:lvl6pPr>
            <a:lvl7pPr marL="2743090" indent="0" algn="ctr">
              <a:buNone/>
              <a:defRPr sz="1600"/>
            </a:lvl7pPr>
            <a:lvl8pPr marL="3200272" indent="0" algn="ctr">
              <a:buNone/>
              <a:defRPr sz="1600"/>
            </a:lvl8pPr>
            <a:lvl9pPr marL="3657454"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F519C27-3F74-AA48-812A-EA072386B009}"/>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5" name="Footer Placeholder 4">
            <a:extLst>
              <a:ext uri="{FF2B5EF4-FFF2-40B4-BE49-F238E27FC236}">
                <a16:creationId xmlns:a16="http://schemas.microsoft.com/office/drawing/2014/main" id="{CD5459C8-623E-9A44-A594-F9B580C2B5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E2CFB2-955E-1C41-AB7A-1E8C45C324DF}"/>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38326939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576D-0C6F-864C-86AB-55FC377B86A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7B11E0-7E51-4E45-B5B7-70EC29C51C2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4AFC2B-5006-5A4B-932F-2E8596E46805}"/>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5" name="Footer Placeholder 4">
            <a:extLst>
              <a:ext uri="{FF2B5EF4-FFF2-40B4-BE49-F238E27FC236}">
                <a16:creationId xmlns:a16="http://schemas.microsoft.com/office/drawing/2014/main" id="{40A7A74C-8611-0C4D-968D-ED047E081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45A38-C8F1-C044-839A-EE661E02E8A2}"/>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77337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4464779-FEE6-804C-A23A-417238ADD93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58A3F3-6B3E-574D-93C1-5E9396BC34A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D51061-01A0-F643-B40E-2AF91FCFC32E}"/>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5" name="Footer Placeholder 4">
            <a:extLst>
              <a:ext uri="{FF2B5EF4-FFF2-40B4-BE49-F238E27FC236}">
                <a16:creationId xmlns:a16="http://schemas.microsoft.com/office/drawing/2014/main" id="{3C7F1535-0DF8-3542-9B12-8D2541C0ED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DB14F05-C3AB-CD45-B37A-32449D4934A5}"/>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3096902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76A59-3531-184B-AD7C-57C878D4C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1AA110A-2BB6-E94B-B0DF-D038433AFA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C14CAB-408A-6449-95AA-EC03BC6F3C4D}"/>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5" name="Footer Placeholder 4">
            <a:extLst>
              <a:ext uri="{FF2B5EF4-FFF2-40B4-BE49-F238E27FC236}">
                <a16:creationId xmlns:a16="http://schemas.microsoft.com/office/drawing/2014/main" id="{83CCCBEF-7C71-9740-9E47-D021B140F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F20467-6E50-0E4F-BEC4-C820D1FE9E3E}"/>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4230579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C1542-A394-B245-AC38-09A56B5549B1}"/>
              </a:ext>
            </a:extLst>
          </p:cNvPr>
          <p:cNvSpPr>
            <a:spLocks noGrp="1"/>
          </p:cNvSpPr>
          <p:nvPr>
            <p:ph type="title"/>
          </p:nvPr>
        </p:nvSpPr>
        <p:spPr>
          <a:xfrm>
            <a:off x="831850"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7AAC5B-0AF5-C540-B4A5-7F893314B056}"/>
              </a:ext>
            </a:extLst>
          </p:cNvPr>
          <p:cNvSpPr>
            <a:spLocks noGrp="1"/>
          </p:cNvSpPr>
          <p:nvPr>
            <p:ph type="body" idx="1"/>
          </p:nvPr>
        </p:nvSpPr>
        <p:spPr>
          <a:xfrm>
            <a:off x="831850" y="4589465"/>
            <a:ext cx="10515600" cy="1500187"/>
          </a:xfrm>
        </p:spPr>
        <p:txBody>
          <a:bodyPr/>
          <a:lstStyle>
            <a:lvl1pPr marL="0" indent="0">
              <a:buNone/>
              <a:defRPr sz="2400">
                <a:solidFill>
                  <a:schemeClr val="tx1">
                    <a:tint val="75000"/>
                  </a:schemeClr>
                </a:solidFill>
              </a:defRPr>
            </a:lvl1pPr>
            <a:lvl2pPr marL="457182" indent="0">
              <a:buNone/>
              <a:defRPr sz="2000">
                <a:solidFill>
                  <a:schemeClr val="tx1">
                    <a:tint val="75000"/>
                  </a:schemeClr>
                </a:solidFill>
              </a:defRPr>
            </a:lvl2pPr>
            <a:lvl3pPr marL="914363" indent="0">
              <a:buNone/>
              <a:defRPr sz="1800">
                <a:solidFill>
                  <a:schemeClr val="tx1">
                    <a:tint val="75000"/>
                  </a:schemeClr>
                </a:solidFill>
              </a:defRPr>
            </a:lvl3pPr>
            <a:lvl4pPr marL="1371545" indent="0">
              <a:buNone/>
              <a:defRPr sz="1600">
                <a:solidFill>
                  <a:schemeClr val="tx1">
                    <a:tint val="75000"/>
                  </a:schemeClr>
                </a:solidFill>
              </a:defRPr>
            </a:lvl4pPr>
            <a:lvl5pPr marL="1828727" indent="0">
              <a:buNone/>
              <a:defRPr sz="1600">
                <a:solidFill>
                  <a:schemeClr val="tx1">
                    <a:tint val="75000"/>
                  </a:schemeClr>
                </a:solidFill>
              </a:defRPr>
            </a:lvl5pPr>
            <a:lvl6pPr marL="2285909" indent="0">
              <a:buNone/>
              <a:defRPr sz="1600">
                <a:solidFill>
                  <a:schemeClr val="tx1">
                    <a:tint val="75000"/>
                  </a:schemeClr>
                </a:solidFill>
              </a:defRPr>
            </a:lvl6pPr>
            <a:lvl7pPr marL="2743090" indent="0">
              <a:buNone/>
              <a:defRPr sz="1600">
                <a:solidFill>
                  <a:schemeClr val="tx1">
                    <a:tint val="75000"/>
                  </a:schemeClr>
                </a:solidFill>
              </a:defRPr>
            </a:lvl7pPr>
            <a:lvl8pPr marL="3200272" indent="0">
              <a:buNone/>
              <a:defRPr sz="1600">
                <a:solidFill>
                  <a:schemeClr val="tx1">
                    <a:tint val="75000"/>
                  </a:schemeClr>
                </a:solidFill>
              </a:defRPr>
            </a:lvl8pPr>
            <a:lvl9pPr marL="3657454"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3FF7335-7672-AB4B-A3F2-580F14F7058B}"/>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5" name="Footer Placeholder 4">
            <a:extLst>
              <a:ext uri="{FF2B5EF4-FFF2-40B4-BE49-F238E27FC236}">
                <a16:creationId xmlns:a16="http://schemas.microsoft.com/office/drawing/2014/main" id="{EA0F6255-ABFE-4A4B-96AB-29D7B366BF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82E284-ABC7-A046-A099-888200E9B908}"/>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733586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494D8-24AC-E645-8ECD-B18CAE0FCF1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1E7DA7-8C89-A248-A975-E1D268914C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F29FEC5-B3D6-E447-8E65-E1648E8E82C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7F8282-DA0B-E742-8BF8-995A19E17266}"/>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6" name="Footer Placeholder 5">
            <a:extLst>
              <a:ext uri="{FF2B5EF4-FFF2-40B4-BE49-F238E27FC236}">
                <a16:creationId xmlns:a16="http://schemas.microsoft.com/office/drawing/2014/main" id="{DF5E8865-06EC-B24A-A9C7-BF72B7711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E9FAC7-C554-9342-89E5-B56AAE2FB4E2}"/>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3894036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D6AA6-CB3F-3E46-8F00-6F36E1F49ABD}"/>
              </a:ext>
            </a:extLst>
          </p:cNvPr>
          <p:cNvSpPr>
            <a:spLocks noGrp="1"/>
          </p:cNvSpPr>
          <p:nvPr>
            <p:ph type="title"/>
          </p:nvPr>
        </p:nvSpPr>
        <p:spPr>
          <a:xfrm>
            <a:off x="839788" y="365127"/>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A35D03-D883-AC46-A953-1254D24FA362}"/>
              </a:ext>
            </a:extLst>
          </p:cNvPr>
          <p:cNvSpPr>
            <a:spLocks noGrp="1"/>
          </p:cNvSpPr>
          <p:nvPr>
            <p:ph type="body" idx="1"/>
          </p:nvPr>
        </p:nvSpPr>
        <p:spPr>
          <a:xfrm>
            <a:off x="839788" y="1681163"/>
            <a:ext cx="5157787"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6EDE16-AB88-BC43-B720-8FB81B6829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6FAD11B-D65B-244C-9022-EAC350C4A8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210359-CA6C-CF4E-89C7-048E91D82E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33D2E02-26AD-CD4A-869B-76A636423647}"/>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8" name="Footer Placeholder 7">
            <a:extLst>
              <a:ext uri="{FF2B5EF4-FFF2-40B4-BE49-F238E27FC236}">
                <a16:creationId xmlns:a16="http://schemas.microsoft.com/office/drawing/2014/main" id="{8843FB3C-36B2-FF4F-8A2B-9E4AADF28CD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84B0DA-8847-904E-B398-AD7F7DBDE72F}"/>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244196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3FD9F-3199-3444-A454-4A0B32F9A4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2F7045-C92F-2344-AC00-AD6329C55CDA}"/>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4" name="Footer Placeholder 3">
            <a:extLst>
              <a:ext uri="{FF2B5EF4-FFF2-40B4-BE49-F238E27FC236}">
                <a16:creationId xmlns:a16="http://schemas.microsoft.com/office/drawing/2014/main" id="{114AA491-AAF4-F74E-A2FF-DA4B4AD6900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9963D59-024F-9842-BB53-122BF10F55A5}"/>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2797257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4FAA71-F61B-F148-BD7F-75C5ECCE3C43}"/>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3" name="Footer Placeholder 2">
            <a:extLst>
              <a:ext uri="{FF2B5EF4-FFF2-40B4-BE49-F238E27FC236}">
                <a16:creationId xmlns:a16="http://schemas.microsoft.com/office/drawing/2014/main" id="{50E76C0D-5DD5-E240-AC59-5921EB6FEF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4F9B445-0C5A-964B-991E-C5A4315A49B7}"/>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46388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33D2F-8D6D-A04B-8E92-A74F55B2A0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BC87B2F-A23A-514D-A7D3-1A61725B7280}"/>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6934840-A4A3-7644-AC1F-34B5D8B35AD1}"/>
              </a:ext>
            </a:extLst>
          </p:cNvPr>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26AF6B-BA6C-174D-AD1C-7678DA51A4FE}"/>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6" name="Footer Placeholder 5">
            <a:extLst>
              <a:ext uri="{FF2B5EF4-FFF2-40B4-BE49-F238E27FC236}">
                <a16:creationId xmlns:a16="http://schemas.microsoft.com/office/drawing/2014/main" id="{1A5108E3-1C9E-6742-AFEA-8A2E230CDD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136D12-1033-1348-B30D-F7C60E255675}"/>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97132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698C8-C591-C845-8C96-C5A3FBD875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49BE0FD-B87A-A544-ABE0-A438152AFB75}"/>
              </a:ext>
            </a:extLst>
          </p:cNvPr>
          <p:cNvSpPr>
            <a:spLocks noGrp="1"/>
          </p:cNvSpPr>
          <p:nvPr>
            <p:ph type="pic" idx="1"/>
          </p:nvPr>
        </p:nvSpPr>
        <p:spPr>
          <a:xfrm>
            <a:off x="5183188" y="987427"/>
            <a:ext cx="6172200" cy="4873625"/>
          </a:xfrm>
        </p:spPr>
        <p:txBody>
          <a:bodyPr/>
          <a:lstStyle>
            <a:lvl1pPr marL="0" indent="0">
              <a:buNone/>
              <a:defRPr sz="3200"/>
            </a:lvl1pPr>
            <a:lvl2pPr marL="457182" indent="0">
              <a:buNone/>
              <a:defRPr sz="2800"/>
            </a:lvl2pPr>
            <a:lvl3pPr marL="914363" indent="0">
              <a:buNone/>
              <a:defRPr sz="2400"/>
            </a:lvl3pPr>
            <a:lvl4pPr marL="1371545" indent="0">
              <a:buNone/>
              <a:defRPr sz="2000"/>
            </a:lvl4pPr>
            <a:lvl5pPr marL="1828727" indent="0">
              <a:buNone/>
              <a:defRPr sz="2000"/>
            </a:lvl5pPr>
            <a:lvl6pPr marL="2285909" indent="0">
              <a:buNone/>
              <a:defRPr sz="2000"/>
            </a:lvl6pPr>
            <a:lvl7pPr marL="2743090" indent="0">
              <a:buNone/>
              <a:defRPr sz="2000"/>
            </a:lvl7pPr>
            <a:lvl8pPr marL="3200272" indent="0">
              <a:buNone/>
              <a:defRPr sz="2000"/>
            </a:lvl8pPr>
            <a:lvl9pPr marL="3657454" indent="0">
              <a:buNone/>
              <a:defRPr sz="2000"/>
            </a:lvl9pPr>
          </a:lstStyle>
          <a:p>
            <a:endParaRPr lang="en-US"/>
          </a:p>
        </p:txBody>
      </p:sp>
      <p:sp>
        <p:nvSpPr>
          <p:cNvPr id="4" name="Text Placeholder 3">
            <a:extLst>
              <a:ext uri="{FF2B5EF4-FFF2-40B4-BE49-F238E27FC236}">
                <a16:creationId xmlns:a16="http://schemas.microsoft.com/office/drawing/2014/main" id="{7981CE52-13E8-5448-B3FA-12987F7ECD7F}"/>
              </a:ext>
            </a:extLst>
          </p:cNvPr>
          <p:cNvSpPr>
            <a:spLocks noGrp="1"/>
          </p:cNvSpPr>
          <p:nvPr>
            <p:ph type="body" sz="half" idx="2"/>
          </p:nvPr>
        </p:nvSpPr>
        <p:spPr>
          <a:xfrm>
            <a:off x="839788" y="2057400"/>
            <a:ext cx="3932237" cy="3811588"/>
          </a:xfrm>
        </p:spPr>
        <p:txBody>
          <a:bodyPr/>
          <a:lstStyle>
            <a:lvl1pPr marL="0" indent="0">
              <a:buNone/>
              <a:defRPr sz="1600"/>
            </a:lvl1pPr>
            <a:lvl2pPr marL="457182" indent="0">
              <a:buNone/>
              <a:defRPr sz="1400"/>
            </a:lvl2pPr>
            <a:lvl3pPr marL="914363" indent="0">
              <a:buNone/>
              <a:defRPr sz="1200"/>
            </a:lvl3pPr>
            <a:lvl4pPr marL="1371545" indent="0">
              <a:buNone/>
              <a:defRPr sz="1000"/>
            </a:lvl4pPr>
            <a:lvl5pPr marL="1828727" indent="0">
              <a:buNone/>
              <a:defRPr sz="1000"/>
            </a:lvl5pPr>
            <a:lvl6pPr marL="2285909" indent="0">
              <a:buNone/>
              <a:defRPr sz="1000"/>
            </a:lvl6pPr>
            <a:lvl7pPr marL="2743090" indent="0">
              <a:buNone/>
              <a:defRPr sz="1000"/>
            </a:lvl7pPr>
            <a:lvl8pPr marL="3200272" indent="0">
              <a:buNone/>
              <a:defRPr sz="1000"/>
            </a:lvl8pPr>
            <a:lvl9pPr marL="3657454"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E03C57-2909-0545-BCB1-F77FCF3AB259}"/>
              </a:ext>
            </a:extLst>
          </p:cNvPr>
          <p:cNvSpPr>
            <a:spLocks noGrp="1"/>
          </p:cNvSpPr>
          <p:nvPr>
            <p:ph type="dt" sz="half" idx="10"/>
          </p:nvPr>
        </p:nvSpPr>
        <p:spPr/>
        <p:txBody>
          <a:bodyPr/>
          <a:lstStyle/>
          <a:p>
            <a:fld id="{7FD5EEA4-8EB2-AF48-B7AB-F9E0A1EA1367}" type="datetimeFigureOut">
              <a:rPr lang="en-US" smtClean="0"/>
              <a:t>10/27/21</a:t>
            </a:fld>
            <a:endParaRPr lang="en-US"/>
          </a:p>
        </p:txBody>
      </p:sp>
      <p:sp>
        <p:nvSpPr>
          <p:cNvPr id="6" name="Footer Placeholder 5">
            <a:extLst>
              <a:ext uri="{FF2B5EF4-FFF2-40B4-BE49-F238E27FC236}">
                <a16:creationId xmlns:a16="http://schemas.microsoft.com/office/drawing/2014/main" id="{C7702F0E-C3A1-924E-AF36-E4175A2233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0BDB2F-4FE6-3844-BB4E-EAB2ADB26331}"/>
              </a:ext>
            </a:extLst>
          </p:cNvPr>
          <p:cNvSpPr>
            <a:spLocks noGrp="1"/>
          </p:cNvSpPr>
          <p:nvPr>
            <p:ph type="sldNum" sz="quarter" idx="12"/>
          </p:nvPr>
        </p:nvSpPr>
        <p:spPr/>
        <p:txBody>
          <a:bodyPr/>
          <a:lstStyle/>
          <a:p>
            <a:fld id="{C9AC046A-B51C-114B-8A6E-AEEB650B1506}" type="slidenum">
              <a:rPr lang="en-US" smtClean="0"/>
              <a:t>‹#›</a:t>
            </a:fld>
            <a:endParaRPr lang="en-US"/>
          </a:p>
        </p:txBody>
      </p:sp>
    </p:spTree>
    <p:extLst>
      <p:ext uri="{BB962C8B-B14F-4D97-AF65-F5344CB8AC3E}">
        <p14:creationId xmlns:p14="http://schemas.microsoft.com/office/powerpoint/2010/main" val="3937486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54BC6-9675-5349-8BDB-CC8F76435EBA}"/>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193B4D-BF5E-D04F-9512-1D8E2054EF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CE24E2-F068-EC43-8C8A-F0C065B957F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FD5EEA4-8EB2-AF48-B7AB-F9E0A1EA1367}" type="datetimeFigureOut">
              <a:rPr lang="en-US" smtClean="0"/>
              <a:t>10/27/21</a:t>
            </a:fld>
            <a:endParaRPr lang="en-US"/>
          </a:p>
        </p:txBody>
      </p:sp>
      <p:sp>
        <p:nvSpPr>
          <p:cNvPr id="5" name="Footer Placeholder 4">
            <a:extLst>
              <a:ext uri="{FF2B5EF4-FFF2-40B4-BE49-F238E27FC236}">
                <a16:creationId xmlns:a16="http://schemas.microsoft.com/office/drawing/2014/main" id="{F067585E-605E-884D-851F-C6FA542B0EA6}"/>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E5C610C-DB86-AC43-8B08-B0AD62E3F9AB}"/>
              </a:ext>
            </a:extLst>
          </p:cNvPr>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AC046A-B51C-114B-8A6E-AEEB650B1506}" type="slidenum">
              <a:rPr lang="en-US" smtClean="0"/>
              <a:t>‹#›</a:t>
            </a:fld>
            <a:endParaRPr lang="en-US"/>
          </a:p>
        </p:txBody>
      </p:sp>
    </p:spTree>
    <p:extLst>
      <p:ext uri="{BB962C8B-B14F-4D97-AF65-F5344CB8AC3E}">
        <p14:creationId xmlns:p14="http://schemas.microsoft.com/office/powerpoint/2010/main" val="1969625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36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1" indent="-228591" algn="l" defTabSz="91436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73" indent="-228591" algn="l" defTabSz="91436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54" indent="-228591" algn="l" defTabSz="91436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36"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18"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99"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81"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63"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45" indent="-228591" algn="l" defTabSz="91436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png"/><Relationship Id="rId3" Type="http://schemas.openxmlformats.org/officeDocument/2006/relationships/image" Target="../media/image26.png"/><Relationship Id="rId7" Type="http://schemas.openxmlformats.org/officeDocument/2006/relationships/image" Target="../media/image30.png"/><Relationship Id="rId12"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png"/><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0.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59.png"/><Relationship Id="rId5" Type="http://schemas.openxmlformats.org/officeDocument/2006/relationships/image" Target="../media/image54.png"/><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15.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png"/></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emf"/><Relationship Id="rId7" Type="http://schemas.openxmlformats.org/officeDocument/2006/relationships/image" Target="../media/image80.png"/><Relationship Id="rId2" Type="http://schemas.openxmlformats.org/officeDocument/2006/relationships/image" Target="../media/image75.emf"/><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png"/><Relationship Id="rId10" Type="http://schemas.openxmlformats.org/officeDocument/2006/relationships/image" Target="../media/image83.emf"/><Relationship Id="rId4" Type="http://schemas.openxmlformats.org/officeDocument/2006/relationships/image" Target="../media/image77.png"/><Relationship Id="rId9" Type="http://schemas.openxmlformats.org/officeDocument/2006/relationships/image" Target="../media/image82.emf"/></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4.jpeg"/><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0.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image" Target="../media/image150.png"/><Relationship Id="rId1" Type="http://schemas.openxmlformats.org/officeDocument/2006/relationships/slideLayout" Target="../slideLayouts/slideLayout2.xml"/><Relationship Id="rId6" Type="http://schemas.openxmlformats.org/officeDocument/2006/relationships/image" Target="../media/image15.tiff"/><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0.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46ECD7-78C9-DB42-8874-B6A4273BCE28}"/>
              </a:ext>
            </a:extLst>
          </p:cNvPr>
          <p:cNvSpPr>
            <a:spLocks noGrp="1"/>
          </p:cNvSpPr>
          <p:nvPr>
            <p:ph type="ctrTitle"/>
          </p:nvPr>
        </p:nvSpPr>
        <p:spPr/>
        <p:txBody>
          <a:bodyPr/>
          <a:lstStyle/>
          <a:p>
            <a:r>
              <a:rPr lang="en-US" b="1" dirty="0"/>
              <a:t>(Digital) Paper Figures</a:t>
            </a:r>
          </a:p>
        </p:txBody>
      </p:sp>
      <p:sp>
        <p:nvSpPr>
          <p:cNvPr id="3" name="Subtitle 2">
            <a:extLst>
              <a:ext uri="{FF2B5EF4-FFF2-40B4-BE49-F238E27FC236}">
                <a16:creationId xmlns:a16="http://schemas.microsoft.com/office/drawing/2014/main" id="{676DC9C0-6EA7-E54D-A514-3F58B67A9D3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423030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4FBB-A674-6847-A913-D818648786B9}"/>
              </a:ext>
            </a:extLst>
          </p:cNvPr>
          <p:cNvSpPr>
            <a:spLocks noGrp="1"/>
          </p:cNvSpPr>
          <p:nvPr>
            <p:ph type="title"/>
          </p:nvPr>
        </p:nvSpPr>
        <p:spPr/>
        <p:txBody>
          <a:bodyPr/>
          <a:lstStyle/>
          <a:p>
            <a:r>
              <a:rPr lang="en-US" b="1" dirty="0"/>
              <a:t>VDCC Solutions – Multinomial Markov</a:t>
            </a:r>
          </a:p>
        </p:txBody>
      </p:sp>
      <p:sp>
        <p:nvSpPr>
          <p:cNvPr id="41" name="Rectangle 40">
            <a:extLst>
              <a:ext uri="{FF2B5EF4-FFF2-40B4-BE49-F238E27FC236}">
                <a16:creationId xmlns:a16="http://schemas.microsoft.com/office/drawing/2014/main" id="{C6FC9653-55BE-374F-A7C3-BD58398B4630}"/>
              </a:ext>
            </a:extLst>
          </p:cNvPr>
          <p:cNvSpPr/>
          <p:nvPr/>
        </p:nvSpPr>
        <p:spPr>
          <a:xfrm>
            <a:off x="2636164" y="4280761"/>
            <a:ext cx="1439818" cy="369332"/>
          </a:xfrm>
          <a:prstGeom prst="rect">
            <a:avLst/>
          </a:prstGeom>
        </p:spPr>
        <p:txBody>
          <a:bodyPr wrap="none">
            <a:spAutoFit/>
          </a:bodyPr>
          <a:lstStyle/>
          <a:p>
            <a:r>
              <a:rPr lang="en-US" dirty="0"/>
              <a:t>n = 1 channel</a:t>
            </a:r>
          </a:p>
        </p:txBody>
      </p:sp>
      <p:sp>
        <p:nvSpPr>
          <p:cNvPr id="42" name="Oval 41">
            <a:extLst>
              <a:ext uri="{FF2B5EF4-FFF2-40B4-BE49-F238E27FC236}">
                <a16:creationId xmlns:a16="http://schemas.microsoft.com/office/drawing/2014/main" id="{99E81586-108D-A142-AABA-05E081F5FB28}"/>
              </a:ext>
            </a:extLst>
          </p:cNvPr>
          <p:cNvSpPr/>
          <p:nvPr/>
        </p:nvSpPr>
        <p:spPr>
          <a:xfrm>
            <a:off x="4075985" y="2359834"/>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C0</a:t>
            </a:r>
          </a:p>
        </p:txBody>
      </p:sp>
      <p:sp>
        <p:nvSpPr>
          <p:cNvPr id="43" name="Oval 42">
            <a:extLst>
              <a:ext uri="{FF2B5EF4-FFF2-40B4-BE49-F238E27FC236}">
                <a16:creationId xmlns:a16="http://schemas.microsoft.com/office/drawing/2014/main" id="{25BA9FFC-4885-AC4E-B71F-40A6B63908E9}"/>
              </a:ext>
            </a:extLst>
          </p:cNvPr>
          <p:cNvSpPr/>
          <p:nvPr/>
        </p:nvSpPr>
        <p:spPr>
          <a:xfrm>
            <a:off x="5651010" y="2359834"/>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C1</a:t>
            </a:r>
          </a:p>
        </p:txBody>
      </p:sp>
      <p:cxnSp>
        <p:nvCxnSpPr>
          <p:cNvPr id="44" name="Straight Arrow Connector 43">
            <a:extLst>
              <a:ext uri="{FF2B5EF4-FFF2-40B4-BE49-F238E27FC236}">
                <a16:creationId xmlns:a16="http://schemas.microsoft.com/office/drawing/2014/main" id="{FE028888-2FF6-AB4C-AD1C-46C03889E304}"/>
              </a:ext>
            </a:extLst>
          </p:cNvPr>
          <p:cNvCxnSpPr>
            <a:cxnSpLocks/>
            <a:stCxn id="43" idx="2"/>
            <a:endCxn id="42" idx="6"/>
          </p:cNvCxnSpPr>
          <p:nvPr/>
        </p:nvCxnSpPr>
        <p:spPr>
          <a:xfrm flipH="1">
            <a:off x="4801924" y="2722805"/>
            <a:ext cx="84908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8434B051-4401-324E-ACD8-4A747EDE67ED}"/>
                  </a:ext>
                </a:extLst>
              </p:cNvPr>
              <p:cNvSpPr/>
              <p:nvPr/>
            </p:nvSpPr>
            <p:spPr>
              <a:xfrm>
                <a:off x="4851907" y="2361777"/>
                <a:ext cx="736222"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46" name="Rectangle 45">
                <a:extLst>
                  <a:ext uri="{FF2B5EF4-FFF2-40B4-BE49-F238E27FC236}">
                    <a16:creationId xmlns:a16="http://schemas.microsoft.com/office/drawing/2014/main" id="{8434B051-4401-324E-ACD8-4A747EDE67ED}"/>
                  </a:ext>
                </a:extLst>
              </p:cNvPr>
              <p:cNvSpPr>
                <a:spLocks noRot="1" noChangeAspect="1" noMove="1" noResize="1" noEditPoints="1" noAdjustHandles="1" noChangeArrowheads="1" noChangeShapeType="1" noTextEdit="1"/>
              </p:cNvSpPr>
              <p:nvPr/>
            </p:nvSpPr>
            <p:spPr>
              <a:xfrm>
                <a:off x="4851907" y="2361777"/>
                <a:ext cx="736222" cy="369332"/>
              </a:xfrm>
              <a:prstGeom prst="rect">
                <a:avLst/>
              </a:prstGeom>
              <a:blipFill>
                <a:blip r:embed="rId3"/>
                <a:stretch>
                  <a:fillRect l="-3390"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F5E2B6B0-3327-8D41-ADC3-E467B9B80BB3}"/>
                  </a:ext>
                </a:extLst>
              </p:cNvPr>
              <p:cNvSpPr/>
              <p:nvPr/>
            </p:nvSpPr>
            <p:spPr>
              <a:xfrm>
                <a:off x="5290110" y="1690688"/>
                <a:ext cx="1757464" cy="369332"/>
              </a:xfrm>
              <a:prstGeom prst="rect">
                <a:avLst/>
              </a:prstGeom>
            </p:spPr>
            <p:txBody>
              <a:bodyPr wrap="square">
                <a:spAutoFit/>
              </a:bodyPr>
              <a:lstStyle/>
              <a:p>
                <a:r>
                  <a:rPr lang="en-US" dirty="0"/>
                  <a:t>1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47" name="Rectangle 46">
                <a:extLst>
                  <a:ext uri="{FF2B5EF4-FFF2-40B4-BE49-F238E27FC236}">
                    <a16:creationId xmlns:a16="http://schemas.microsoft.com/office/drawing/2014/main" id="{F5E2B6B0-3327-8D41-ADC3-E467B9B80BB3}"/>
                  </a:ext>
                </a:extLst>
              </p:cNvPr>
              <p:cNvSpPr>
                <a:spLocks noRot="1" noChangeAspect="1" noMove="1" noResize="1" noEditPoints="1" noAdjustHandles="1" noChangeArrowheads="1" noChangeShapeType="1" noTextEdit="1"/>
              </p:cNvSpPr>
              <p:nvPr/>
            </p:nvSpPr>
            <p:spPr>
              <a:xfrm>
                <a:off x="5290110" y="1690688"/>
                <a:ext cx="1757464" cy="369332"/>
              </a:xfrm>
              <a:prstGeom prst="rect">
                <a:avLst/>
              </a:prstGeom>
              <a:blipFill>
                <a:blip r:embed="rId4"/>
                <a:stretch>
                  <a:fillRect l="-2878" t="-3226" b="-22581"/>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7AFDCD5D-C09F-9D48-A53B-EE5F029315B9}"/>
              </a:ext>
            </a:extLst>
          </p:cNvPr>
          <p:cNvCxnSpPr>
            <a:cxnSpLocks/>
          </p:cNvCxnSpPr>
          <p:nvPr/>
        </p:nvCxnSpPr>
        <p:spPr>
          <a:xfrm flipV="1">
            <a:off x="4251213" y="4042084"/>
            <a:ext cx="3548620" cy="394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7EB965-3EC0-AC4B-96D5-F57B5697E140}"/>
              </a:ext>
            </a:extLst>
          </p:cNvPr>
          <p:cNvCxnSpPr/>
          <p:nvPr/>
        </p:nvCxnSpPr>
        <p:spPr>
          <a:xfrm>
            <a:off x="4251212" y="3849911"/>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1A3A492-C281-084F-9736-F374E0BB0230}"/>
              </a:ext>
            </a:extLst>
          </p:cNvPr>
          <p:cNvCxnSpPr/>
          <p:nvPr/>
        </p:nvCxnSpPr>
        <p:spPr>
          <a:xfrm>
            <a:off x="7799832" y="3861355"/>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557A14C-020E-A548-B0DF-14964B51437A}"/>
              </a:ext>
            </a:extLst>
          </p:cNvPr>
          <p:cNvCxnSpPr/>
          <p:nvPr/>
        </p:nvCxnSpPr>
        <p:spPr>
          <a:xfrm>
            <a:off x="5125936" y="3861355"/>
            <a:ext cx="0" cy="3693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FE37A9BC-7FF0-8648-AEA8-FD6E558CF326}"/>
                  </a:ext>
                </a:extLst>
              </p:cNvPr>
              <p:cNvSpPr/>
              <p:nvPr/>
            </p:nvSpPr>
            <p:spPr>
              <a:xfrm>
                <a:off x="333622" y="2060021"/>
                <a:ext cx="1852988"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i="1">
                            <a:latin typeface="Cambria Math" panose="02040503050406030204" pitchFamily="18" charset="0"/>
                          </a:rPr>
                          <m:t>1→</m:t>
                        </m:r>
                        <m:r>
                          <a:rPr lang="en-US" i="1">
                            <a:latin typeface="Cambria Math" panose="02040503050406030204" pitchFamily="18" charset="0"/>
                          </a:rPr>
                          <m:t>𝐶</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52" name="Rectangle 51">
                <a:extLst>
                  <a:ext uri="{FF2B5EF4-FFF2-40B4-BE49-F238E27FC236}">
                    <a16:creationId xmlns:a16="http://schemas.microsoft.com/office/drawing/2014/main" id="{FE37A9BC-7FF0-8648-AEA8-FD6E558CF326}"/>
                  </a:ext>
                </a:extLst>
              </p:cNvPr>
              <p:cNvSpPr>
                <a:spLocks noRot="1" noChangeAspect="1" noMove="1" noResize="1" noEditPoints="1" noAdjustHandles="1" noChangeArrowheads="1" noChangeShapeType="1" noTextEdit="1"/>
              </p:cNvSpPr>
              <p:nvPr/>
            </p:nvSpPr>
            <p:spPr>
              <a:xfrm>
                <a:off x="333622" y="2060021"/>
                <a:ext cx="1852988" cy="369332"/>
              </a:xfrm>
              <a:prstGeom prst="rect">
                <a:avLst/>
              </a:prstGeom>
              <a:blipFill>
                <a:blip r:embed="rId5"/>
                <a:stretch>
                  <a:fillRect/>
                </a:stretch>
              </a:blipFill>
            </p:spPr>
            <p:txBody>
              <a:bodyPr/>
              <a:lstStyle/>
              <a:p>
                <a:r>
                  <a:rPr lang="en-US">
                    <a:noFill/>
                  </a:rPr>
                  <a:t> </a:t>
                </a:r>
              </a:p>
            </p:txBody>
          </p:sp>
        </mc:Fallback>
      </mc:AlternateContent>
      <p:sp>
        <p:nvSpPr>
          <p:cNvPr id="59" name="Oval 58">
            <a:extLst>
              <a:ext uri="{FF2B5EF4-FFF2-40B4-BE49-F238E27FC236}">
                <a16:creationId xmlns:a16="http://schemas.microsoft.com/office/drawing/2014/main" id="{ABCDC9C1-AA97-2745-834C-5A20F24A0C4C}"/>
              </a:ext>
            </a:extLst>
          </p:cNvPr>
          <p:cNvSpPr/>
          <p:nvPr/>
        </p:nvSpPr>
        <p:spPr>
          <a:xfrm>
            <a:off x="7248750" y="2349119"/>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C2</a:t>
            </a:r>
          </a:p>
        </p:txBody>
      </p:sp>
      <p:cxnSp>
        <p:nvCxnSpPr>
          <p:cNvPr id="60" name="Straight Arrow Connector 59">
            <a:extLst>
              <a:ext uri="{FF2B5EF4-FFF2-40B4-BE49-F238E27FC236}">
                <a16:creationId xmlns:a16="http://schemas.microsoft.com/office/drawing/2014/main" id="{484E2C33-B8F3-304D-9047-4695CA2D8291}"/>
              </a:ext>
            </a:extLst>
          </p:cNvPr>
          <p:cNvCxnSpPr>
            <a:cxnSpLocks/>
            <a:stCxn id="43" idx="6"/>
            <a:endCxn id="59" idx="2"/>
          </p:cNvCxnSpPr>
          <p:nvPr/>
        </p:nvCxnSpPr>
        <p:spPr>
          <a:xfrm flipV="1">
            <a:off x="6376949" y="2712087"/>
            <a:ext cx="871800" cy="10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77A5A091-8FA7-5C48-A78C-18834672AE61}"/>
                  </a:ext>
                </a:extLst>
              </p:cNvPr>
              <p:cNvSpPr/>
              <p:nvPr/>
            </p:nvSpPr>
            <p:spPr>
              <a:xfrm>
                <a:off x="6412564" y="2362568"/>
                <a:ext cx="736220"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64" name="Rectangle 63">
                <a:extLst>
                  <a:ext uri="{FF2B5EF4-FFF2-40B4-BE49-F238E27FC236}">
                    <a16:creationId xmlns:a16="http://schemas.microsoft.com/office/drawing/2014/main" id="{77A5A091-8FA7-5C48-A78C-18834672AE61}"/>
                  </a:ext>
                </a:extLst>
              </p:cNvPr>
              <p:cNvSpPr>
                <a:spLocks noRot="1" noChangeAspect="1" noMove="1" noResize="1" noEditPoints="1" noAdjustHandles="1" noChangeArrowheads="1" noChangeShapeType="1" noTextEdit="1"/>
              </p:cNvSpPr>
              <p:nvPr/>
            </p:nvSpPr>
            <p:spPr>
              <a:xfrm>
                <a:off x="6412564" y="2362568"/>
                <a:ext cx="736220" cy="369332"/>
              </a:xfrm>
              <a:prstGeom prst="rect">
                <a:avLst/>
              </a:prstGeom>
              <a:blipFill>
                <a:blip r:embed="rId6"/>
                <a:stretch>
                  <a:fillRect/>
                </a:stretch>
              </a:blipFill>
            </p:spPr>
            <p:txBody>
              <a:bodyPr/>
              <a:lstStyle/>
              <a:p>
                <a:r>
                  <a:rPr lang="en-US">
                    <a:noFill/>
                  </a:rPr>
                  <a:t> </a:t>
                </a:r>
              </a:p>
            </p:txBody>
          </p:sp>
        </mc:Fallback>
      </mc:AlternateContent>
      <p:cxnSp>
        <p:nvCxnSpPr>
          <p:cNvPr id="69" name="Curved Connector 68">
            <a:extLst>
              <a:ext uri="{FF2B5EF4-FFF2-40B4-BE49-F238E27FC236}">
                <a16:creationId xmlns:a16="http://schemas.microsoft.com/office/drawing/2014/main" id="{681498B0-15F5-6948-82EA-F020C2B209BF}"/>
              </a:ext>
            </a:extLst>
          </p:cNvPr>
          <p:cNvCxnSpPr>
            <a:cxnSpLocks/>
            <a:stCxn id="43" idx="1"/>
            <a:endCxn id="43" idx="7"/>
          </p:cNvCxnSpPr>
          <p:nvPr/>
        </p:nvCxnSpPr>
        <p:spPr>
          <a:xfrm rot="5400000" flipH="1" flipV="1">
            <a:off x="6013976" y="2209485"/>
            <a:ext cx="12700" cy="513316"/>
          </a:xfrm>
          <a:prstGeom prst="curvedConnector3">
            <a:avLst>
              <a:gd name="adj1" fmla="val 263710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816FE27-52FC-EC41-8327-86BF413423BD}"/>
              </a:ext>
            </a:extLst>
          </p:cNvPr>
          <p:cNvCxnSpPr/>
          <p:nvPr/>
        </p:nvCxnSpPr>
        <p:spPr>
          <a:xfrm>
            <a:off x="6571351" y="3849911"/>
            <a:ext cx="0" cy="3693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28401146-4B76-3341-A8B9-552339E0024F}"/>
                  </a:ext>
                </a:extLst>
              </p:cNvPr>
              <p:cNvSpPr/>
              <p:nvPr/>
            </p:nvSpPr>
            <p:spPr>
              <a:xfrm>
                <a:off x="333626" y="2386482"/>
                <a:ext cx="1917881"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i="1">
                                <a:latin typeface="Cambria Math" panose="02040503050406030204" pitchFamily="18" charset="0"/>
                              </a:rPr>
                              <m:t>1→</m:t>
                            </m:r>
                            <m:r>
                              <a:rPr lang="en-US" i="1">
                                <a:latin typeface="Cambria Math" panose="02040503050406030204" pitchFamily="18" charset="0"/>
                              </a:rPr>
                              <m:t>𝐶</m:t>
                            </m:r>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79" name="Rectangle 78">
                <a:extLst>
                  <a:ext uri="{FF2B5EF4-FFF2-40B4-BE49-F238E27FC236}">
                    <a16:creationId xmlns:a16="http://schemas.microsoft.com/office/drawing/2014/main" id="{28401146-4B76-3341-A8B9-552339E0024F}"/>
                  </a:ext>
                </a:extLst>
              </p:cNvPr>
              <p:cNvSpPr>
                <a:spLocks noRot="1" noChangeAspect="1" noMove="1" noResize="1" noEditPoints="1" noAdjustHandles="1" noChangeArrowheads="1" noChangeShapeType="1" noTextEdit="1"/>
              </p:cNvSpPr>
              <p:nvPr/>
            </p:nvSpPr>
            <p:spPr>
              <a:xfrm>
                <a:off x="333626" y="2386482"/>
                <a:ext cx="1917881" cy="369332"/>
              </a:xfrm>
              <a:prstGeom prst="rect">
                <a:avLst/>
              </a:prstGeom>
              <a:blipFill>
                <a:blip r:embed="rId7"/>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8AF64EF9-E7DF-B544-9F6D-236057415BB2}"/>
                  </a:ext>
                </a:extLst>
              </p:cNvPr>
              <p:cNvSpPr/>
              <p:nvPr/>
            </p:nvSpPr>
            <p:spPr>
              <a:xfrm>
                <a:off x="309915" y="2712083"/>
                <a:ext cx="3059473"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i="1">
                                <a:latin typeface="Cambria Math" panose="02040503050406030204" pitchFamily="18" charset="0"/>
                              </a:rPr>
                              <m:t>0→</m:t>
                            </m:r>
                            <m:r>
                              <a:rPr lang="en-US" i="1">
                                <a:latin typeface="Cambria Math" panose="02040503050406030204" pitchFamily="18" charset="0"/>
                              </a:rPr>
                              <m:t>𝐶</m:t>
                            </m:r>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1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80" name="Rectangle 79">
                <a:extLst>
                  <a:ext uri="{FF2B5EF4-FFF2-40B4-BE49-F238E27FC236}">
                    <a16:creationId xmlns:a16="http://schemas.microsoft.com/office/drawing/2014/main" id="{8AF64EF9-E7DF-B544-9F6D-236057415BB2}"/>
                  </a:ext>
                </a:extLst>
              </p:cNvPr>
              <p:cNvSpPr>
                <a:spLocks noRot="1" noChangeAspect="1" noMove="1" noResize="1" noEditPoints="1" noAdjustHandles="1" noChangeArrowheads="1" noChangeShapeType="1" noTextEdit="1"/>
              </p:cNvSpPr>
              <p:nvPr/>
            </p:nvSpPr>
            <p:spPr>
              <a:xfrm>
                <a:off x="309915" y="2712083"/>
                <a:ext cx="3059473" cy="369332"/>
              </a:xfrm>
              <a:prstGeom prst="rect">
                <a:avLst/>
              </a:prstGeom>
              <a:blipFill>
                <a:blip r:embed="rId8"/>
                <a:stretch>
                  <a:fillRect t="-6667" b="-26667"/>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C792C967-9007-8E41-800A-2C15BA28D82E}"/>
              </a:ext>
            </a:extLst>
          </p:cNvPr>
          <p:cNvSpPr/>
          <p:nvPr/>
        </p:nvSpPr>
        <p:spPr>
          <a:xfrm>
            <a:off x="4682049" y="4310845"/>
            <a:ext cx="301686" cy="369332"/>
          </a:xfrm>
          <a:prstGeom prst="rect">
            <a:avLst/>
          </a:prstGeom>
        </p:spPr>
        <p:txBody>
          <a:bodyPr wrap="none">
            <a:spAutoFit/>
          </a:bodyPr>
          <a:lstStyle/>
          <a:p>
            <a:r>
              <a:rPr lang="en-US" dirty="0"/>
              <a:t>0</a:t>
            </a:r>
          </a:p>
        </p:txBody>
      </p:sp>
      <p:sp>
        <p:nvSpPr>
          <p:cNvPr id="53" name="Rectangle 52">
            <a:extLst>
              <a:ext uri="{FF2B5EF4-FFF2-40B4-BE49-F238E27FC236}">
                <a16:creationId xmlns:a16="http://schemas.microsoft.com/office/drawing/2014/main" id="{62AB3339-4DCF-8B4E-BA3D-F3777FCFE95C}"/>
              </a:ext>
            </a:extLst>
          </p:cNvPr>
          <p:cNvSpPr/>
          <p:nvPr/>
        </p:nvSpPr>
        <p:spPr>
          <a:xfrm>
            <a:off x="5755975" y="4310845"/>
            <a:ext cx="301686" cy="369332"/>
          </a:xfrm>
          <a:prstGeom prst="rect">
            <a:avLst/>
          </a:prstGeom>
        </p:spPr>
        <p:txBody>
          <a:bodyPr wrap="none">
            <a:spAutoFit/>
          </a:bodyPr>
          <a:lstStyle/>
          <a:p>
            <a:r>
              <a:rPr lang="en-US" dirty="0"/>
              <a:t>1</a:t>
            </a:r>
          </a:p>
        </p:txBody>
      </p:sp>
      <p:sp>
        <p:nvSpPr>
          <p:cNvPr id="56" name="Rectangle 55">
            <a:extLst>
              <a:ext uri="{FF2B5EF4-FFF2-40B4-BE49-F238E27FC236}">
                <a16:creationId xmlns:a16="http://schemas.microsoft.com/office/drawing/2014/main" id="{2BC0344B-BEF5-5745-9668-2AB9A5E5F94F}"/>
              </a:ext>
            </a:extLst>
          </p:cNvPr>
          <p:cNvSpPr/>
          <p:nvPr/>
        </p:nvSpPr>
        <p:spPr>
          <a:xfrm>
            <a:off x="7097906" y="4323211"/>
            <a:ext cx="301686" cy="369332"/>
          </a:xfrm>
          <a:prstGeom prst="rect">
            <a:avLst/>
          </a:prstGeom>
        </p:spPr>
        <p:txBody>
          <a:bodyPr wrap="square">
            <a:spAutoFit/>
          </a:bodyPr>
          <a:lstStyle/>
          <a:p>
            <a:r>
              <a:rPr lang="en-US" dirty="0"/>
              <a:t>0</a:t>
            </a:r>
          </a:p>
        </p:txBody>
      </p:sp>
      <p:sp>
        <p:nvSpPr>
          <p:cNvPr id="57" name="Rectangle 56">
            <a:extLst>
              <a:ext uri="{FF2B5EF4-FFF2-40B4-BE49-F238E27FC236}">
                <a16:creationId xmlns:a16="http://schemas.microsoft.com/office/drawing/2014/main" id="{9C9F0A99-04F8-4949-96C6-387DD4B6EE1B}"/>
              </a:ext>
            </a:extLst>
          </p:cNvPr>
          <p:cNvSpPr/>
          <p:nvPr/>
        </p:nvSpPr>
        <p:spPr>
          <a:xfrm>
            <a:off x="2636167" y="4825047"/>
            <a:ext cx="1646605" cy="369332"/>
          </a:xfrm>
          <a:prstGeom prst="rect">
            <a:avLst/>
          </a:prstGeom>
        </p:spPr>
        <p:txBody>
          <a:bodyPr wrap="none">
            <a:spAutoFit/>
          </a:bodyPr>
          <a:lstStyle/>
          <a:p>
            <a:r>
              <a:rPr lang="en-US" dirty="0"/>
              <a:t>n = 20 channels</a:t>
            </a:r>
          </a:p>
        </p:txBody>
      </p:sp>
      <p:sp>
        <p:nvSpPr>
          <p:cNvPr id="58" name="Rectangle 57">
            <a:extLst>
              <a:ext uri="{FF2B5EF4-FFF2-40B4-BE49-F238E27FC236}">
                <a16:creationId xmlns:a16="http://schemas.microsoft.com/office/drawing/2014/main" id="{02DC6064-068A-A543-9705-8B91AB02AF3C}"/>
              </a:ext>
            </a:extLst>
          </p:cNvPr>
          <p:cNvSpPr/>
          <p:nvPr/>
        </p:nvSpPr>
        <p:spPr>
          <a:xfrm>
            <a:off x="4679086" y="4825047"/>
            <a:ext cx="301686" cy="369332"/>
          </a:xfrm>
          <a:prstGeom prst="rect">
            <a:avLst/>
          </a:prstGeom>
        </p:spPr>
        <p:txBody>
          <a:bodyPr wrap="none">
            <a:spAutoFit/>
          </a:bodyPr>
          <a:lstStyle/>
          <a:p>
            <a:r>
              <a:rPr lang="en-US" dirty="0"/>
              <a:t>4</a:t>
            </a:r>
          </a:p>
        </p:txBody>
      </p:sp>
      <p:sp>
        <p:nvSpPr>
          <p:cNvPr id="61" name="Rectangle 60">
            <a:extLst>
              <a:ext uri="{FF2B5EF4-FFF2-40B4-BE49-F238E27FC236}">
                <a16:creationId xmlns:a16="http://schemas.microsoft.com/office/drawing/2014/main" id="{F116E316-7CC4-C54C-87FB-EFCD0B5630BD}"/>
              </a:ext>
            </a:extLst>
          </p:cNvPr>
          <p:cNvSpPr/>
          <p:nvPr/>
        </p:nvSpPr>
        <p:spPr>
          <a:xfrm>
            <a:off x="5767662" y="4817670"/>
            <a:ext cx="301686" cy="369332"/>
          </a:xfrm>
          <a:prstGeom prst="rect">
            <a:avLst/>
          </a:prstGeom>
        </p:spPr>
        <p:txBody>
          <a:bodyPr wrap="none">
            <a:spAutoFit/>
          </a:bodyPr>
          <a:lstStyle/>
          <a:p>
            <a:r>
              <a:rPr lang="en-US" dirty="0"/>
              <a:t>9</a:t>
            </a:r>
          </a:p>
        </p:txBody>
      </p:sp>
      <p:sp>
        <p:nvSpPr>
          <p:cNvPr id="62" name="Rectangle 61">
            <a:extLst>
              <a:ext uri="{FF2B5EF4-FFF2-40B4-BE49-F238E27FC236}">
                <a16:creationId xmlns:a16="http://schemas.microsoft.com/office/drawing/2014/main" id="{DEC18384-52D7-BB4E-947B-1F1D293A9982}"/>
              </a:ext>
            </a:extLst>
          </p:cNvPr>
          <p:cNvSpPr/>
          <p:nvPr/>
        </p:nvSpPr>
        <p:spPr>
          <a:xfrm>
            <a:off x="7097901" y="4817670"/>
            <a:ext cx="301686" cy="369332"/>
          </a:xfrm>
          <a:prstGeom prst="rect">
            <a:avLst/>
          </a:prstGeom>
        </p:spPr>
        <p:txBody>
          <a:bodyPr wrap="none">
            <a:spAutoFit/>
          </a:bodyPr>
          <a:lstStyle/>
          <a:p>
            <a:r>
              <a:rPr lang="en-US" dirty="0"/>
              <a:t>7</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1DE805-EB1D-784D-BF3D-E6914E03D720}"/>
                  </a:ext>
                </a:extLst>
              </p:cNvPr>
              <p:cNvSpPr txBox="1"/>
              <p:nvPr/>
            </p:nvSpPr>
            <p:spPr>
              <a:xfrm>
                <a:off x="7941322" y="4230688"/>
                <a:ext cx="867384" cy="613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399" i="1">
                              <a:latin typeface="Cambria Math" panose="02040503050406030204" pitchFamily="18" charset="0"/>
                            </a:rPr>
                          </m:ctrlPr>
                        </m:naryPr>
                        <m:sub/>
                        <m:sup/>
                        <m:e>
                          <m:r>
                            <a:rPr lang="en-US" sz="1399" i="1">
                              <a:latin typeface="Cambria Math" panose="02040503050406030204" pitchFamily="18" charset="0"/>
                            </a:rPr>
                            <m:t>=1</m:t>
                          </m:r>
                        </m:e>
                      </m:nary>
                    </m:oMath>
                  </m:oMathPara>
                </a14:m>
                <a:endParaRPr lang="en-US" dirty="0"/>
              </a:p>
            </p:txBody>
          </p:sp>
        </mc:Choice>
        <mc:Fallback xmlns="">
          <p:sp>
            <p:nvSpPr>
              <p:cNvPr id="9" name="TextBox 8">
                <a:extLst>
                  <a:ext uri="{FF2B5EF4-FFF2-40B4-BE49-F238E27FC236}">
                    <a16:creationId xmlns:a16="http://schemas.microsoft.com/office/drawing/2014/main" id="{631DE805-EB1D-784D-BF3D-E6914E03D720}"/>
                  </a:ext>
                </a:extLst>
              </p:cNvPr>
              <p:cNvSpPr txBox="1">
                <a:spLocks noRot="1" noChangeAspect="1" noMove="1" noResize="1" noEditPoints="1" noAdjustHandles="1" noChangeArrowheads="1" noChangeShapeType="1" noTextEdit="1"/>
              </p:cNvSpPr>
              <p:nvPr/>
            </p:nvSpPr>
            <p:spPr>
              <a:xfrm>
                <a:off x="7941322" y="4230688"/>
                <a:ext cx="867384" cy="613758"/>
              </a:xfrm>
              <a:prstGeom prst="rect">
                <a:avLst/>
              </a:prstGeom>
              <a:blipFill>
                <a:blip r:embed="rId9"/>
                <a:stretch>
                  <a:fillRect l="-62319" t="-118367" b="-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4034B6B8-B867-FF47-B27B-C207233BC5E4}"/>
                  </a:ext>
                </a:extLst>
              </p:cNvPr>
              <p:cNvSpPr txBox="1"/>
              <p:nvPr/>
            </p:nvSpPr>
            <p:spPr>
              <a:xfrm>
                <a:off x="7974690" y="4702706"/>
                <a:ext cx="867384" cy="61375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sz="1399" i="1">
                              <a:latin typeface="Cambria Math" panose="02040503050406030204" pitchFamily="18" charset="0"/>
                            </a:rPr>
                          </m:ctrlPr>
                        </m:naryPr>
                        <m:sub/>
                        <m:sup/>
                        <m:e>
                          <m:r>
                            <a:rPr lang="en-US" sz="1399" i="1">
                              <a:latin typeface="Cambria Math" panose="02040503050406030204" pitchFamily="18" charset="0"/>
                            </a:rPr>
                            <m:t>=20</m:t>
                          </m:r>
                        </m:e>
                      </m:nary>
                    </m:oMath>
                  </m:oMathPara>
                </a14:m>
                <a:endParaRPr lang="en-US" dirty="0"/>
              </a:p>
            </p:txBody>
          </p:sp>
        </mc:Choice>
        <mc:Fallback xmlns="">
          <p:sp>
            <p:nvSpPr>
              <p:cNvPr id="63" name="TextBox 62">
                <a:extLst>
                  <a:ext uri="{FF2B5EF4-FFF2-40B4-BE49-F238E27FC236}">
                    <a16:creationId xmlns:a16="http://schemas.microsoft.com/office/drawing/2014/main" id="{4034B6B8-B867-FF47-B27B-C207233BC5E4}"/>
                  </a:ext>
                </a:extLst>
              </p:cNvPr>
              <p:cNvSpPr txBox="1">
                <a:spLocks noRot="1" noChangeAspect="1" noMove="1" noResize="1" noEditPoints="1" noAdjustHandles="1" noChangeArrowheads="1" noChangeShapeType="1" noTextEdit="1"/>
              </p:cNvSpPr>
              <p:nvPr/>
            </p:nvSpPr>
            <p:spPr>
              <a:xfrm>
                <a:off x="7974690" y="4702706"/>
                <a:ext cx="867384" cy="613758"/>
              </a:xfrm>
              <a:prstGeom prst="rect">
                <a:avLst/>
              </a:prstGeom>
              <a:blipFill>
                <a:blip r:embed="rId10"/>
                <a:stretch>
                  <a:fillRect l="-66667" t="-118367" b="-17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032C938F-F578-014D-A8B9-688AB84EADEC}"/>
                  </a:ext>
                </a:extLst>
              </p:cNvPr>
              <p:cNvSpPr/>
              <p:nvPr/>
            </p:nvSpPr>
            <p:spPr>
              <a:xfrm>
                <a:off x="4225693" y="3646455"/>
                <a:ext cx="9067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i="1">
                              <a:latin typeface="Cambria Math" panose="02040503050406030204" pitchFamily="18" charset="0"/>
                            </a:rPr>
                            <m:t>1→</m:t>
                          </m:r>
                          <m:r>
                            <a:rPr lang="en-US" i="1">
                              <a:latin typeface="Cambria Math" panose="02040503050406030204" pitchFamily="18" charset="0"/>
                            </a:rPr>
                            <m:t>𝐶</m:t>
                          </m:r>
                          <m:r>
                            <a:rPr lang="en-US" i="1">
                              <a:latin typeface="Cambria Math" panose="02040503050406030204" pitchFamily="18" charset="0"/>
                            </a:rPr>
                            <m:t>2</m:t>
                          </m:r>
                        </m:sub>
                      </m:sSub>
                    </m:oMath>
                  </m:oMathPara>
                </a14:m>
                <a:endParaRPr lang="en-US" dirty="0"/>
              </a:p>
            </p:txBody>
          </p:sp>
        </mc:Choice>
        <mc:Fallback xmlns="">
          <p:sp>
            <p:nvSpPr>
              <p:cNvPr id="3" name="Rectangle 2">
                <a:extLst>
                  <a:ext uri="{FF2B5EF4-FFF2-40B4-BE49-F238E27FC236}">
                    <a16:creationId xmlns:a16="http://schemas.microsoft.com/office/drawing/2014/main" id="{032C938F-F578-014D-A8B9-688AB84EADEC}"/>
                  </a:ext>
                </a:extLst>
              </p:cNvPr>
              <p:cNvSpPr>
                <a:spLocks noRot="1" noChangeAspect="1" noMove="1" noResize="1" noEditPoints="1" noAdjustHandles="1" noChangeArrowheads="1" noChangeShapeType="1" noTextEdit="1"/>
              </p:cNvSpPr>
              <p:nvPr/>
            </p:nvSpPr>
            <p:spPr>
              <a:xfrm>
                <a:off x="4225693" y="3646455"/>
                <a:ext cx="906787"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Rectangle 34">
                <a:extLst>
                  <a:ext uri="{FF2B5EF4-FFF2-40B4-BE49-F238E27FC236}">
                    <a16:creationId xmlns:a16="http://schemas.microsoft.com/office/drawing/2014/main" id="{5C1503A1-008F-794C-964F-B5A2271432EE}"/>
                  </a:ext>
                </a:extLst>
              </p:cNvPr>
              <p:cNvSpPr/>
              <p:nvPr/>
            </p:nvSpPr>
            <p:spPr>
              <a:xfrm>
                <a:off x="5395253" y="3646455"/>
                <a:ext cx="9067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i="1">
                              <a:latin typeface="Cambria Math" panose="02040503050406030204" pitchFamily="18" charset="0"/>
                            </a:rPr>
                            <m:t>1→</m:t>
                          </m:r>
                          <m:r>
                            <a:rPr lang="en-US" i="1">
                              <a:latin typeface="Cambria Math" panose="02040503050406030204" pitchFamily="18" charset="0"/>
                            </a:rPr>
                            <m:t>𝐶</m:t>
                          </m:r>
                          <m:r>
                            <a:rPr lang="en-US" i="1">
                              <a:latin typeface="Cambria Math" panose="02040503050406030204" pitchFamily="18" charset="0"/>
                            </a:rPr>
                            <m:t>0</m:t>
                          </m:r>
                        </m:sub>
                      </m:sSub>
                    </m:oMath>
                  </m:oMathPara>
                </a14:m>
                <a:endParaRPr lang="en-US" dirty="0"/>
              </a:p>
            </p:txBody>
          </p:sp>
        </mc:Choice>
        <mc:Fallback xmlns="">
          <p:sp>
            <p:nvSpPr>
              <p:cNvPr id="35" name="Rectangle 34">
                <a:extLst>
                  <a:ext uri="{FF2B5EF4-FFF2-40B4-BE49-F238E27FC236}">
                    <a16:creationId xmlns:a16="http://schemas.microsoft.com/office/drawing/2014/main" id="{5C1503A1-008F-794C-964F-B5A2271432EE}"/>
                  </a:ext>
                </a:extLst>
              </p:cNvPr>
              <p:cNvSpPr>
                <a:spLocks noRot="1" noChangeAspect="1" noMove="1" noResize="1" noEditPoints="1" noAdjustHandles="1" noChangeArrowheads="1" noChangeShapeType="1" noTextEdit="1"/>
              </p:cNvSpPr>
              <p:nvPr/>
            </p:nvSpPr>
            <p:spPr>
              <a:xfrm>
                <a:off x="5395253" y="3646455"/>
                <a:ext cx="906787"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9A19F88D-0C56-5E42-97AE-EAC8C2D9E267}"/>
                  </a:ext>
                </a:extLst>
              </p:cNvPr>
              <p:cNvSpPr/>
              <p:nvPr/>
            </p:nvSpPr>
            <p:spPr>
              <a:xfrm>
                <a:off x="6732200" y="3646455"/>
                <a:ext cx="90678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i="1">
                              <a:latin typeface="Cambria Math" panose="02040503050406030204" pitchFamily="18" charset="0"/>
                            </a:rPr>
                            <m:t>0→</m:t>
                          </m:r>
                          <m:r>
                            <a:rPr lang="en-US" i="1">
                              <a:latin typeface="Cambria Math" panose="02040503050406030204" pitchFamily="18" charset="0"/>
                            </a:rPr>
                            <m:t>𝐶</m:t>
                          </m:r>
                          <m:r>
                            <a:rPr lang="en-US" i="1">
                              <a:latin typeface="Cambria Math" panose="02040503050406030204" pitchFamily="18" charset="0"/>
                            </a:rPr>
                            <m:t>0</m:t>
                          </m:r>
                        </m:sub>
                      </m:sSub>
                    </m:oMath>
                  </m:oMathPara>
                </a14:m>
                <a:endParaRPr lang="en-US" dirty="0"/>
              </a:p>
            </p:txBody>
          </p:sp>
        </mc:Choice>
        <mc:Fallback xmlns="">
          <p:sp>
            <p:nvSpPr>
              <p:cNvPr id="36" name="Rectangle 35">
                <a:extLst>
                  <a:ext uri="{FF2B5EF4-FFF2-40B4-BE49-F238E27FC236}">
                    <a16:creationId xmlns:a16="http://schemas.microsoft.com/office/drawing/2014/main" id="{9A19F88D-0C56-5E42-97AE-EAC8C2D9E267}"/>
                  </a:ext>
                </a:extLst>
              </p:cNvPr>
              <p:cNvSpPr>
                <a:spLocks noRot="1" noChangeAspect="1" noMove="1" noResize="1" noEditPoints="1" noAdjustHandles="1" noChangeArrowheads="1" noChangeShapeType="1" noTextEdit="1"/>
              </p:cNvSpPr>
              <p:nvPr/>
            </p:nvSpPr>
            <p:spPr>
              <a:xfrm>
                <a:off x="6732200" y="3646455"/>
                <a:ext cx="906787" cy="369332"/>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11990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8DAEF-9FBE-D042-BCCC-138C34F50212}"/>
              </a:ext>
            </a:extLst>
          </p:cNvPr>
          <p:cNvSpPr>
            <a:spLocks noGrp="1"/>
          </p:cNvSpPr>
          <p:nvPr>
            <p:ph type="title"/>
          </p:nvPr>
        </p:nvSpPr>
        <p:spPr/>
        <p:txBody>
          <a:bodyPr/>
          <a:lstStyle/>
          <a:p>
            <a:r>
              <a:rPr lang="en-US" b="1" dirty="0"/>
              <a:t>VDCC Solutions Comparison</a:t>
            </a:r>
          </a:p>
        </p:txBody>
      </p:sp>
      <p:pic>
        <p:nvPicPr>
          <p:cNvPr id="4" name="Picture 3">
            <a:extLst>
              <a:ext uri="{FF2B5EF4-FFF2-40B4-BE49-F238E27FC236}">
                <a16:creationId xmlns:a16="http://schemas.microsoft.com/office/drawing/2014/main" id="{743AEA42-FDFB-5F43-951B-63F20C5F8644}"/>
              </a:ext>
            </a:extLst>
          </p:cNvPr>
          <p:cNvPicPr>
            <a:picLocks noChangeAspect="1"/>
          </p:cNvPicPr>
          <p:nvPr/>
        </p:nvPicPr>
        <p:blipFill>
          <a:blip r:embed="rId3"/>
          <a:stretch>
            <a:fillRect/>
          </a:stretch>
        </p:blipFill>
        <p:spPr>
          <a:xfrm>
            <a:off x="838204" y="1275443"/>
            <a:ext cx="4302446" cy="965427"/>
          </a:xfrm>
          <a:prstGeom prst="rect">
            <a:avLst/>
          </a:prstGeom>
        </p:spPr>
      </p:pic>
      <p:pic>
        <p:nvPicPr>
          <p:cNvPr id="5" name="Picture 4">
            <a:extLst>
              <a:ext uri="{FF2B5EF4-FFF2-40B4-BE49-F238E27FC236}">
                <a16:creationId xmlns:a16="http://schemas.microsoft.com/office/drawing/2014/main" id="{61B84FE2-1BA5-5D4A-A3BE-739D7E3F3C55}"/>
              </a:ext>
            </a:extLst>
          </p:cNvPr>
          <p:cNvPicPr>
            <a:picLocks noChangeAspect="1"/>
          </p:cNvPicPr>
          <p:nvPr/>
        </p:nvPicPr>
        <p:blipFill rotWithShape="1">
          <a:blip r:embed="rId4"/>
          <a:srcRect r="50000"/>
          <a:stretch/>
        </p:blipFill>
        <p:spPr>
          <a:xfrm>
            <a:off x="418354" y="2204867"/>
            <a:ext cx="2797132" cy="1862044"/>
          </a:xfrm>
          <a:prstGeom prst="rect">
            <a:avLst/>
          </a:prstGeom>
        </p:spPr>
      </p:pic>
      <p:pic>
        <p:nvPicPr>
          <p:cNvPr id="6" name="Picture 5">
            <a:extLst>
              <a:ext uri="{FF2B5EF4-FFF2-40B4-BE49-F238E27FC236}">
                <a16:creationId xmlns:a16="http://schemas.microsoft.com/office/drawing/2014/main" id="{4C6D3A67-0769-164B-9883-3E2D9AB421B8}"/>
              </a:ext>
            </a:extLst>
          </p:cNvPr>
          <p:cNvPicPr>
            <a:picLocks noChangeAspect="1"/>
          </p:cNvPicPr>
          <p:nvPr/>
        </p:nvPicPr>
        <p:blipFill rotWithShape="1">
          <a:blip r:embed="rId4"/>
          <a:srcRect l="50000"/>
          <a:stretch/>
        </p:blipFill>
        <p:spPr>
          <a:xfrm>
            <a:off x="3215485" y="2204867"/>
            <a:ext cx="2797132" cy="1862044"/>
          </a:xfrm>
          <a:prstGeom prst="rect">
            <a:avLst/>
          </a:prstGeom>
        </p:spPr>
      </p:pic>
      <p:pic>
        <p:nvPicPr>
          <p:cNvPr id="7" name="Picture 6">
            <a:extLst>
              <a:ext uri="{FF2B5EF4-FFF2-40B4-BE49-F238E27FC236}">
                <a16:creationId xmlns:a16="http://schemas.microsoft.com/office/drawing/2014/main" id="{622FD17B-374E-464F-A577-FE4D8E0AB7F9}"/>
              </a:ext>
            </a:extLst>
          </p:cNvPr>
          <p:cNvPicPr>
            <a:picLocks noChangeAspect="1"/>
          </p:cNvPicPr>
          <p:nvPr/>
        </p:nvPicPr>
        <p:blipFill rotWithShape="1">
          <a:blip r:embed="rId5"/>
          <a:srcRect r="50000"/>
          <a:stretch/>
        </p:blipFill>
        <p:spPr>
          <a:xfrm>
            <a:off x="6096001" y="2240873"/>
            <a:ext cx="2825877" cy="1862044"/>
          </a:xfrm>
          <a:prstGeom prst="rect">
            <a:avLst/>
          </a:prstGeom>
        </p:spPr>
      </p:pic>
      <p:pic>
        <p:nvPicPr>
          <p:cNvPr id="8" name="Picture 7">
            <a:extLst>
              <a:ext uri="{FF2B5EF4-FFF2-40B4-BE49-F238E27FC236}">
                <a16:creationId xmlns:a16="http://schemas.microsoft.com/office/drawing/2014/main" id="{F169B2C2-22E4-9144-A0E1-9A984EAECB00}"/>
              </a:ext>
            </a:extLst>
          </p:cNvPr>
          <p:cNvPicPr>
            <a:picLocks noChangeAspect="1"/>
          </p:cNvPicPr>
          <p:nvPr/>
        </p:nvPicPr>
        <p:blipFill rotWithShape="1">
          <a:blip r:embed="rId5"/>
          <a:srcRect l="50000"/>
          <a:stretch/>
        </p:blipFill>
        <p:spPr>
          <a:xfrm>
            <a:off x="9005261" y="2240871"/>
            <a:ext cx="2825877" cy="1862044"/>
          </a:xfrm>
          <a:prstGeom prst="rect">
            <a:avLst/>
          </a:prstGeom>
        </p:spPr>
      </p:pic>
      <p:pic>
        <p:nvPicPr>
          <p:cNvPr id="9" name="Picture 8">
            <a:extLst>
              <a:ext uri="{FF2B5EF4-FFF2-40B4-BE49-F238E27FC236}">
                <a16:creationId xmlns:a16="http://schemas.microsoft.com/office/drawing/2014/main" id="{900A8B8C-E8F1-8547-953D-4F478DA16797}"/>
              </a:ext>
            </a:extLst>
          </p:cNvPr>
          <p:cNvPicPr>
            <a:picLocks noChangeAspect="1"/>
          </p:cNvPicPr>
          <p:nvPr/>
        </p:nvPicPr>
        <p:blipFill rotWithShape="1">
          <a:blip r:embed="rId6"/>
          <a:srcRect r="50957"/>
          <a:stretch/>
        </p:blipFill>
        <p:spPr>
          <a:xfrm>
            <a:off x="2989424" y="4337956"/>
            <a:ext cx="2797132" cy="1895603"/>
          </a:xfrm>
          <a:prstGeom prst="rect">
            <a:avLst/>
          </a:prstGeom>
        </p:spPr>
      </p:pic>
      <p:pic>
        <p:nvPicPr>
          <p:cNvPr id="10" name="Picture 9">
            <a:extLst>
              <a:ext uri="{FF2B5EF4-FFF2-40B4-BE49-F238E27FC236}">
                <a16:creationId xmlns:a16="http://schemas.microsoft.com/office/drawing/2014/main" id="{BF9FB176-A768-F241-884C-1A394D31AD39}"/>
              </a:ext>
            </a:extLst>
          </p:cNvPr>
          <p:cNvPicPr>
            <a:picLocks noChangeAspect="1"/>
          </p:cNvPicPr>
          <p:nvPr/>
        </p:nvPicPr>
        <p:blipFill rotWithShape="1">
          <a:blip r:embed="rId6"/>
          <a:srcRect l="48547"/>
          <a:stretch/>
        </p:blipFill>
        <p:spPr>
          <a:xfrm>
            <a:off x="6275295" y="4337958"/>
            <a:ext cx="3245512" cy="2096466"/>
          </a:xfrm>
          <a:prstGeom prst="rect">
            <a:avLst/>
          </a:prstGeom>
        </p:spPr>
      </p:pic>
    </p:spTree>
    <p:extLst>
      <p:ext uri="{BB962C8B-B14F-4D97-AF65-F5344CB8AC3E}">
        <p14:creationId xmlns:p14="http://schemas.microsoft.com/office/powerpoint/2010/main" val="3274322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07F0-E809-0D46-94F0-16F1CE14D88E}"/>
              </a:ext>
            </a:extLst>
          </p:cNvPr>
          <p:cNvSpPr>
            <a:spLocks noGrp="1"/>
          </p:cNvSpPr>
          <p:nvPr>
            <p:ph type="title"/>
          </p:nvPr>
        </p:nvSpPr>
        <p:spPr/>
        <p:txBody>
          <a:bodyPr/>
          <a:lstStyle/>
          <a:p>
            <a:r>
              <a:rPr lang="en-US" b="1" dirty="0"/>
              <a:t>Calcium Influx</a:t>
            </a:r>
          </a:p>
        </p:txBody>
      </p:sp>
      <p:pic>
        <p:nvPicPr>
          <p:cNvPr id="4" name="Picture 3">
            <a:extLst>
              <a:ext uri="{FF2B5EF4-FFF2-40B4-BE49-F238E27FC236}">
                <a16:creationId xmlns:a16="http://schemas.microsoft.com/office/drawing/2014/main" id="{D3A244C4-6F6E-EE4F-922C-57D29725824B}"/>
              </a:ext>
            </a:extLst>
          </p:cNvPr>
          <p:cNvPicPr>
            <a:picLocks noChangeAspect="1"/>
          </p:cNvPicPr>
          <p:nvPr/>
        </p:nvPicPr>
        <p:blipFill rotWithShape="1">
          <a:blip r:embed="rId2"/>
          <a:srcRect l="48547"/>
          <a:stretch/>
        </p:blipFill>
        <p:spPr>
          <a:xfrm>
            <a:off x="838204" y="1937687"/>
            <a:ext cx="5167584" cy="3338046"/>
          </a:xfrm>
          <a:prstGeom prst="rect">
            <a:avLst/>
          </a:prstGeom>
        </p:spPr>
      </p:pic>
      <p:pic>
        <p:nvPicPr>
          <p:cNvPr id="5" name="Picture 4">
            <a:extLst>
              <a:ext uri="{FF2B5EF4-FFF2-40B4-BE49-F238E27FC236}">
                <a16:creationId xmlns:a16="http://schemas.microsoft.com/office/drawing/2014/main" id="{60F4E679-FF87-3743-8CC8-11D46E7EFD79}"/>
              </a:ext>
            </a:extLst>
          </p:cNvPr>
          <p:cNvPicPr>
            <a:picLocks noChangeAspect="1"/>
          </p:cNvPicPr>
          <p:nvPr/>
        </p:nvPicPr>
        <p:blipFill>
          <a:blip r:embed="rId3"/>
          <a:stretch>
            <a:fillRect/>
          </a:stretch>
        </p:blipFill>
        <p:spPr>
          <a:xfrm>
            <a:off x="6096001" y="1825627"/>
            <a:ext cx="5016500" cy="3543300"/>
          </a:xfrm>
          <a:prstGeom prst="rect">
            <a:avLst/>
          </a:prstGeom>
        </p:spPr>
      </p:pic>
    </p:spTree>
    <p:extLst>
      <p:ext uri="{BB962C8B-B14F-4D97-AF65-F5344CB8AC3E}">
        <p14:creationId xmlns:p14="http://schemas.microsoft.com/office/powerpoint/2010/main" val="33565363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DE674-A58D-3D4E-9658-376DD0FFC8CB}"/>
              </a:ext>
            </a:extLst>
          </p:cNvPr>
          <p:cNvSpPr>
            <a:spLocks noGrp="1"/>
          </p:cNvSpPr>
          <p:nvPr>
            <p:ph type="title"/>
          </p:nvPr>
        </p:nvSpPr>
        <p:spPr/>
        <p:txBody>
          <a:bodyPr/>
          <a:lstStyle/>
          <a:p>
            <a:r>
              <a:rPr lang="en-US" b="1" dirty="0"/>
              <a:t>2. Operator Splitting</a:t>
            </a:r>
          </a:p>
        </p:txBody>
      </p:sp>
      <p:sp>
        <p:nvSpPr>
          <p:cNvPr id="3" name="Text Placeholder 2">
            <a:extLst>
              <a:ext uri="{FF2B5EF4-FFF2-40B4-BE49-F238E27FC236}">
                <a16:creationId xmlns:a16="http://schemas.microsoft.com/office/drawing/2014/main" id="{EA84962A-4E41-844F-A6D6-4C5A40E1E647}"/>
              </a:ext>
            </a:extLst>
          </p:cNvPr>
          <p:cNvSpPr>
            <a:spLocks noGrp="1"/>
          </p:cNvSpPr>
          <p:nvPr>
            <p:ph type="body" idx="1"/>
          </p:nvPr>
        </p:nvSpPr>
        <p:spPr/>
        <p:txBody>
          <a:bodyPr/>
          <a:lstStyle/>
          <a:p>
            <a:r>
              <a:rPr lang="en-US" dirty="0"/>
              <a:t>Calcium binding and diffusion upon influx into axon. </a:t>
            </a:r>
          </a:p>
        </p:txBody>
      </p:sp>
    </p:spTree>
    <p:extLst>
      <p:ext uri="{BB962C8B-B14F-4D97-AF65-F5344CB8AC3E}">
        <p14:creationId xmlns:p14="http://schemas.microsoft.com/office/powerpoint/2010/main" val="4191087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75F62-344B-334C-A131-334DF03ADD07}"/>
              </a:ext>
            </a:extLst>
          </p:cNvPr>
          <p:cNvSpPr>
            <a:spLocks noGrp="1"/>
          </p:cNvSpPr>
          <p:nvPr>
            <p:ph type="title"/>
          </p:nvPr>
        </p:nvSpPr>
        <p:spPr/>
        <p:txBody>
          <a:bodyPr/>
          <a:lstStyle/>
          <a:p>
            <a:r>
              <a:rPr lang="en-US" b="1" dirty="0"/>
              <a:t>Calcium Binding </a:t>
            </a:r>
          </a:p>
        </p:txBody>
      </p:sp>
      <p:pic>
        <p:nvPicPr>
          <p:cNvPr id="4" name="Picture 3">
            <a:extLst>
              <a:ext uri="{FF2B5EF4-FFF2-40B4-BE49-F238E27FC236}">
                <a16:creationId xmlns:a16="http://schemas.microsoft.com/office/drawing/2014/main" id="{41AB2DEB-A037-DF46-B5DF-DE58DF0C7D74}"/>
              </a:ext>
            </a:extLst>
          </p:cNvPr>
          <p:cNvPicPr>
            <a:picLocks noChangeAspect="1"/>
          </p:cNvPicPr>
          <p:nvPr/>
        </p:nvPicPr>
        <p:blipFill>
          <a:blip r:embed="rId2"/>
          <a:stretch>
            <a:fillRect/>
          </a:stretch>
        </p:blipFill>
        <p:spPr>
          <a:xfrm>
            <a:off x="1573309" y="1825623"/>
            <a:ext cx="4279006" cy="2979457"/>
          </a:xfrm>
          <a:prstGeom prst="rect">
            <a:avLst/>
          </a:prstGeom>
        </p:spPr>
      </p:pic>
      <p:pic>
        <p:nvPicPr>
          <p:cNvPr id="5" name="Picture 4">
            <a:extLst>
              <a:ext uri="{FF2B5EF4-FFF2-40B4-BE49-F238E27FC236}">
                <a16:creationId xmlns:a16="http://schemas.microsoft.com/office/drawing/2014/main" id="{48D9B2C6-32CB-CE48-BB86-B36F1DA129CE}"/>
              </a:ext>
            </a:extLst>
          </p:cNvPr>
          <p:cNvPicPr>
            <a:picLocks noChangeAspect="1"/>
          </p:cNvPicPr>
          <p:nvPr/>
        </p:nvPicPr>
        <p:blipFill>
          <a:blip r:embed="rId3"/>
          <a:stretch>
            <a:fillRect/>
          </a:stretch>
        </p:blipFill>
        <p:spPr>
          <a:xfrm>
            <a:off x="6706935" y="2209011"/>
            <a:ext cx="2541655" cy="2439989"/>
          </a:xfrm>
          <a:prstGeom prst="rect">
            <a:avLst/>
          </a:prstGeom>
        </p:spPr>
      </p:pic>
    </p:spTree>
    <p:extLst>
      <p:ext uri="{BB962C8B-B14F-4D97-AF65-F5344CB8AC3E}">
        <p14:creationId xmlns:p14="http://schemas.microsoft.com/office/powerpoint/2010/main" val="3318260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40451-7FC4-AD41-8E28-1E2EC6914461}"/>
              </a:ext>
            </a:extLst>
          </p:cNvPr>
          <p:cNvSpPr>
            <a:spLocks noGrp="1"/>
          </p:cNvSpPr>
          <p:nvPr>
            <p:ph type="title"/>
          </p:nvPr>
        </p:nvSpPr>
        <p:spPr>
          <a:xfrm>
            <a:off x="0" y="-291697"/>
            <a:ext cx="10515600" cy="1325563"/>
          </a:xfrm>
        </p:spPr>
        <p:txBody>
          <a:bodyPr/>
          <a:lstStyle/>
          <a:p>
            <a:r>
              <a:rPr lang="en-US" b="1" dirty="0"/>
              <a:t>Impact of Calbindin</a:t>
            </a:r>
          </a:p>
        </p:txBody>
      </p:sp>
      <p:pic>
        <p:nvPicPr>
          <p:cNvPr id="6" name="Content Placeholder 5">
            <a:extLst>
              <a:ext uri="{FF2B5EF4-FFF2-40B4-BE49-F238E27FC236}">
                <a16:creationId xmlns:a16="http://schemas.microsoft.com/office/drawing/2014/main" id="{3B609279-AE49-2D4E-BD13-D2827B88B123}"/>
              </a:ext>
            </a:extLst>
          </p:cNvPr>
          <p:cNvPicPr>
            <a:picLocks noGrp="1" noChangeAspect="1"/>
          </p:cNvPicPr>
          <p:nvPr>
            <p:ph idx="1"/>
          </p:nvPr>
        </p:nvPicPr>
        <p:blipFill rotWithShape="1">
          <a:blip r:embed="rId3"/>
          <a:srcRect r="50000"/>
          <a:stretch/>
        </p:blipFill>
        <p:spPr>
          <a:xfrm>
            <a:off x="5660739" y="597155"/>
            <a:ext cx="2830369" cy="1913979"/>
          </a:xfrm>
          <a:prstGeom prst="rect">
            <a:avLst/>
          </a:prstGeom>
        </p:spPr>
      </p:pic>
      <p:pic>
        <p:nvPicPr>
          <p:cNvPr id="4" name="Picture 3">
            <a:extLst>
              <a:ext uri="{FF2B5EF4-FFF2-40B4-BE49-F238E27FC236}">
                <a16:creationId xmlns:a16="http://schemas.microsoft.com/office/drawing/2014/main" id="{3CC73DE0-78BD-334F-BFF7-5FAEF70FDBBD}"/>
              </a:ext>
            </a:extLst>
          </p:cNvPr>
          <p:cNvPicPr>
            <a:picLocks noChangeAspect="1"/>
          </p:cNvPicPr>
          <p:nvPr/>
        </p:nvPicPr>
        <p:blipFill rotWithShape="1">
          <a:blip r:embed="rId4"/>
          <a:srcRect r="50000"/>
          <a:stretch/>
        </p:blipFill>
        <p:spPr>
          <a:xfrm>
            <a:off x="-2" y="587408"/>
            <a:ext cx="2830369" cy="1923721"/>
          </a:xfrm>
          <a:prstGeom prst="rect">
            <a:avLst/>
          </a:prstGeom>
        </p:spPr>
      </p:pic>
      <p:pic>
        <p:nvPicPr>
          <p:cNvPr id="5" name="Picture 4">
            <a:extLst>
              <a:ext uri="{FF2B5EF4-FFF2-40B4-BE49-F238E27FC236}">
                <a16:creationId xmlns:a16="http://schemas.microsoft.com/office/drawing/2014/main" id="{4F342387-84C9-0749-BF18-2163683C89F9}"/>
              </a:ext>
            </a:extLst>
          </p:cNvPr>
          <p:cNvPicPr>
            <a:picLocks noChangeAspect="1"/>
          </p:cNvPicPr>
          <p:nvPr/>
        </p:nvPicPr>
        <p:blipFill rotWithShape="1">
          <a:blip r:embed="rId4"/>
          <a:srcRect l="50000"/>
          <a:stretch/>
        </p:blipFill>
        <p:spPr>
          <a:xfrm>
            <a:off x="2830371" y="587411"/>
            <a:ext cx="2830369" cy="1923721"/>
          </a:xfrm>
          <a:prstGeom prst="rect">
            <a:avLst/>
          </a:prstGeom>
        </p:spPr>
      </p:pic>
      <p:pic>
        <p:nvPicPr>
          <p:cNvPr id="7" name="Content Placeholder 5">
            <a:extLst>
              <a:ext uri="{FF2B5EF4-FFF2-40B4-BE49-F238E27FC236}">
                <a16:creationId xmlns:a16="http://schemas.microsoft.com/office/drawing/2014/main" id="{D5DFE12B-021E-FD4E-B47A-9DC42F55D4B6}"/>
              </a:ext>
            </a:extLst>
          </p:cNvPr>
          <p:cNvPicPr>
            <a:picLocks noChangeAspect="1"/>
          </p:cNvPicPr>
          <p:nvPr/>
        </p:nvPicPr>
        <p:blipFill rotWithShape="1">
          <a:blip r:embed="rId3"/>
          <a:srcRect l="50000"/>
          <a:stretch/>
        </p:blipFill>
        <p:spPr>
          <a:xfrm>
            <a:off x="8491109" y="595407"/>
            <a:ext cx="2830369" cy="1913979"/>
          </a:xfrm>
          <a:prstGeom prst="rect">
            <a:avLst/>
          </a:prstGeom>
        </p:spPr>
      </p:pic>
      <p:pic>
        <p:nvPicPr>
          <p:cNvPr id="8" name="Picture 7">
            <a:extLst>
              <a:ext uri="{FF2B5EF4-FFF2-40B4-BE49-F238E27FC236}">
                <a16:creationId xmlns:a16="http://schemas.microsoft.com/office/drawing/2014/main" id="{8B00A3C4-E23E-E04A-8B7A-F4FBE5CBA0D4}"/>
              </a:ext>
            </a:extLst>
          </p:cNvPr>
          <p:cNvPicPr>
            <a:picLocks noChangeAspect="1"/>
          </p:cNvPicPr>
          <p:nvPr/>
        </p:nvPicPr>
        <p:blipFill rotWithShape="1">
          <a:blip r:embed="rId5"/>
          <a:srcRect r="50000"/>
          <a:stretch/>
        </p:blipFill>
        <p:spPr>
          <a:xfrm>
            <a:off x="-2" y="2694905"/>
            <a:ext cx="2830369" cy="1902523"/>
          </a:xfrm>
          <a:prstGeom prst="rect">
            <a:avLst/>
          </a:prstGeom>
        </p:spPr>
      </p:pic>
      <p:pic>
        <p:nvPicPr>
          <p:cNvPr id="9" name="Picture 8">
            <a:extLst>
              <a:ext uri="{FF2B5EF4-FFF2-40B4-BE49-F238E27FC236}">
                <a16:creationId xmlns:a16="http://schemas.microsoft.com/office/drawing/2014/main" id="{4573A3C7-E066-4C44-92B5-3B0C8AF80C55}"/>
              </a:ext>
            </a:extLst>
          </p:cNvPr>
          <p:cNvPicPr>
            <a:picLocks noChangeAspect="1"/>
          </p:cNvPicPr>
          <p:nvPr/>
        </p:nvPicPr>
        <p:blipFill rotWithShape="1">
          <a:blip r:embed="rId5"/>
          <a:srcRect l="50000"/>
          <a:stretch/>
        </p:blipFill>
        <p:spPr>
          <a:xfrm>
            <a:off x="2830367" y="2694907"/>
            <a:ext cx="2830369" cy="1902525"/>
          </a:xfrm>
          <a:prstGeom prst="rect">
            <a:avLst/>
          </a:prstGeom>
        </p:spPr>
      </p:pic>
      <p:pic>
        <p:nvPicPr>
          <p:cNvPr id="10" name="Picture 9">
            <a:extLst>
              <a:ext uri="{FF2B5EF4-FFF2-40B4-BE49-F238E27FC236}">
                <a16:creationId xmlns:a16="http://schemas.microsoft.com/office/drawing/2014/main" id="{ADC1EC75-635C-6C45-A181-CB023E42DFB9}"/>
              </a:ext>
            </a:extLst>
          </p:cNvPr>
          <p:cNvPicPr>
            <a:picLocks noChangeAspect="1"/>
          </p:cNvPicPr>
          <p:nvPr/>
        </p:nvPicPr>
        <p:blipFill rotWithShape="1">
          <a:blip r:embed="rId6"/>
          <a:srcRect r="50000"/>
          <a:stretch/>
        </p:blipFill>
        <p:spPr>
          <a:xfrm>
            <a:off x="5660739" y="2693163"/>
            <a:ext cx="2830369" cy="1862009"/>
          </a:xfrm>
          <a:prstGeom prst="rect">
            <a:avLst/>
          </a:prstGeom>
        </p:spPr>
      </p:pic>
      <p:pic>
        <p:nvPicPr>
          <p:cNvPr id="11" name="Picture 10">
            <a:extLst>
              <a:ext uri="{FF2B5EF4-FFF2-40B4-BE49-F238E27FC236}">
                <a16:creationId xmlns:a16="http://schemas.microsoft.com/office/drawing/2014/main" id="{AF736D7C-5AEC-9247-B807-AEF7296B6371}"/>
              </a:ext>
            </a:extLst>
          </p:cNvPr>
          <p:cNvPicPr>
            <a:picLocks noChangeAspect="1"/>
          </p:cNvPicPr>
          <p:nvPr/>
        </p:nvPicPr>
        <p:blipFill rotWithShape="1">
          <a:blip r:embed="rId6"/>
          <a:srcRect l="50000"/>
          <a:stretch/>
        </p:blipFill>
        <p:spPr>
          <a:xfrm>
            <a:off x="8523432" y="2693163"/>
            <a:ext cx="2830369" cy="1862009"/>
          </a:xfrm>
          <a:prstGeom prst="rect">
            <a:avLst/>
          </a:prstGeom>
        </p:spPr>
      </p:pic>
      <p:pic>
        <p:nvPicPr>
          <p:cNvPr id="12" name="Picture 11">
            <a:extLst>
              <a:ext uri="{FF2B5EF4-FFF2-40B4-BE49-F238E27FC236}">
                <a16:creationId xmlns:a16="http://schemas.microsoft.com/office/drawing/2014/main" id="{7600FB60-8C5C-A747-B18C-CE8965866FAE}"/>
              </a:ext>
            </a:extLst>
          </p:cNvPr>
          <p:cNvPicPr>
            <a:picLocks noChangeAspect="1"/>
          </p:cNvPicPr>
          <p:nvPr/>
        </p:nvPicPr>
        <p:blipFill rotWithShape="1">
          <a:blip r:embed="rId7"/>
          <a:srcRect r="50000"/>
          <a:stretch/>
        </p:blipFill>
        <p:spPr>
          <a:xfrm>
            <a:off x="5" y="4832990"/>
            <a:ext cx="2830369" cy="1850737"/>
          </a:xfrm>
          <a:prstGeom prst="rect">
            <a:avLst/>
          </a:prstGeom>
        </p:spPr>
      </p:pic>
      <p:pic>
        <p:nvPicPr>
          <p:cNvPr id="13" name="Picture 12">
            <a:extLst>
              <a:ext uri="{FF2B5EF4-FFF2-40B4-BE49-F238E27FC236}">
                <a16:creationId xmlns:a16="http://schemas.microsoft.com/office/drawing/2014/main" id="{401FC868-95A5-7F4B-B244-64387589EABD}"/>
              </a:ext>
            </a:extLst>
          </p:cNvPr>
          <p:cNvPicPr>
            <a:picLocks noChangeAspect="1"/>
          </p:cNvPicPr>
          <p:nvPr/>
        </p:nvPicPr>
        <p:blipFill rotWithShape="1">
          <a:blip r:embed="rId7"/>
          <a:srcRect l="50000"/>
          <a:stretch/>
        </p:blipFill>
        <p:spPr>
          <a:xfrm>
            <a:off x="2922013" y="4832992"/>
            <a:ext cx="2830369" cy="1850737"/>
          </a:xfrm>
          <a:prstGeom prst="rect">
            <a:avLst/>
          </a:prstGeom>
        </p:spPr>
      </p:pic>
      <p:pic>
        <p:nvPicPr>
          <p:cNvPr id="14" name="Picture 13">
            <a:extLst>
              <a:ext uri="{FF2B5EF4-FFF2-40B4-BE49-F238E27FC236}">
                <a16:creationId xmlns:a16="http://schemas.microsoft.com/office/drawing/2014/main" id="{425C0381-3111-A941-8F09-367A6720702F}"/>
              </a:ext>
            </a:extLst>
          </p:cNvPr>
          <p:cNvPicPr>
            <a:picLocks noChangeAspect="1"/>
          </p:cNvPicPr>
          <p:nvPr/>
        </p:nvPicPr>
        <p:blipFill>
          <a:blip r:embed="rId8"/>
          <a:stretch>
            <a:fillRect/>
          </a:stretch>
        </p:blipFill>
        <p:spPr>
          <a:xfrm>
            <a:off x="7368480" y="4821721"/>
            <a:ext cx="2674163" cy="1862009"/>
          </a:xfrm>
          <a:prstGeom prst="rect">
            <a:avLst/>
          </a:prstGeom>
        </p:spPr>
      </p:pic>
    </p:spTree>
    <p:extLst>
      <p:ext uri="{BB962C8B-B14F-4D97-AF65-F5344CB8AC3E}">
        <p14:creationId xmlns:p14="http://schemas.microsoft.com/office/powerpoint/2010/main" val="17309411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52D97-6404-8D40-9239-C2BD76DE7E73}"/>
              </a:ext>
            </a:extLst>
          </p:cNvPr>
          <p:cNvSpPr>
            <a:spLocks noGrp="1"/>
          </p:cNvSpPr>
          <p:nvPr>
            <p:ph type="title"/>
          </p:nvPr>
        </p:nvSpPr>
        <p:spPr>
          <a:xfrm>
            <a:off x="0" y="0"/>
            <a:ext cx="10515600" cy="1325563"/>
          </a:xfrm>
        </p:spPr>
        <p:txBody>
          <a:bodyPr/>
          <a:lstStyle/>
          <a:p>
            <a:r>
              <a:rPr lang="en-US" b="1" dirty="0"/>
              <a:t>Calbindin Markov…</a:t>
            </a:r>
          </a:p>
        </p:txBody>
      </p:sp>
    </p:spTree>
    <p:extLst>
      <p:ext uri="{BB962C8B-B14F-4D97-AF65-F5344CB8AC3E}">
        <p14:creationId xmlns:p14="http://schemas.microsoft.com/office/powerpoint/2010/main" val="8381077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E85AE-3019-4F48-AEA5-5BE3180ED28C}"/>
              </a:ext>
            </a:extLst>
          </p:cNvPr>
          <p:cNvSpPr>
            <a:spLocks noGrp="1"/>
          </p:cNvSpPr>
          <p:nvPr>
            <p:ph type="title"/>
          </p:nvPr>
        </p:nvSpPr>
        <p:spPr>
          <a:xfrm>
            <a:off x="0" y="18255"/>
            <a:ext cx="10515600" cy="1325563"/>
          </a:xfrm>
        </p:spPr>
        <p:txBody>
          <a:bodyPr/>
          <a:lstStyle/>
          <a:p>
            <a:r>
              <a:rPr lang="en-US" b="1" dirty="0"/>
              <a:t>Impact of PMCA</a:t>
            </a:r>
          </a:p>
        </p:txBody>
      </p:sp>
      <p:sp>
        <p:nvSpPr>
          <p:cNvPr id="3" name="Content Placeholder 2">
            <a:extLst>
              <a:ext uri="{FF2B5EF4-FFF2-40B4-BE49-F238E27FC236}">
                <a16:creationId xmlns:a16="http://schemas.microsoft.com/office/drawing/2014/main" id="{D7D8F393-8D11-8E40-9E16-25A1AB47852E}"/>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2C2BC072-F0F2-F042-AD09-7B8E37DFD150}"/>
              </a:ext>
            </a:extLst>
          </p:cNvPr>
          <p:cNvPicPr>
            <a:picLocks noChangeAspect="1"/>
          </p:cNvPicPr>
          <p:nvPr/>
        </p:nvPicPr>
        <p:blipFill>
          <a:blip r:embed="rId2"/>
          <a:stretch>
            <a:fillRect/>
          </a:stretch>
        </p:blipFill>
        <p:spPr>
          <a:xfrm>
            <a:off x="578227" y="2175016"/>
            <a:ext cx="3705039" cy="3162059"/>
          </a:xfrm>
          <a:prstGeom prst="rect">
            <a:avLst/>
          </a:prstGeom>
        </p:spPr>
      </p:pic>
      <p:pic>
        <p:nvPicPr>
          <p:cNvPr id="5" name="Picture 4">
            <a:extLst>
              <a:ext uri="{FF2B5EF4-FFF2-40B4-BE49-F238E27FC236}">
                <a16:creationId xmlns:a16="http://schemas.microsoft.com/office/drawing/2014/main" id="{D2CE7ECB-ED4A-0C4A-87EB-FDFFECCAE9EF}"/>
              </a:ext>
            </a:extLst>
          </p:cNvPr>
          <p:cNvPicPr>
            <a:picLocks noChangeAspect="1"/>
          </p:cNvPicPr>
          <p:nvPr/>
        </p:nvPicPr>
        <p:blipFill>
          <a:blip r:embed="rId3"/>
          <a:stretch>
            <a:fillRect/>
          </a:stretch>
        </p:blipFill>
        <p:spPr>
          <a:xfrm>
            <a:off x="4283266" y="2175015"/>
            <a:ext cx="3705039" cy="3276711"/>
          </a:xfrm>
          <a:prstGeom prst="rect">
            <a:avLst/>
          </a:prstGeom>
        </p:spPr>
      </p:pic>
      <p:pic>
        <p:nvPicPr>
          <p:cNvPr id="6" name="Picture 5">
            <a:extLst>
              <a:ext uri="{FF2B5EF4-FFF2-40B4-BE49-F238E27FC236}">
                <a16:creationId xmlns:a16="http://schemas.microsoft.com/office/drawing/2014/main" id="{42D0F50C-BBAA-A644-A715-97D975E1FAD1}"/>
              </a:ext>
            </a:extLst>
          </p:cNvPr>
          <p:cNvPicPr>
            <a:picLocks noChangeAspect="1"/>
          </p:cNvPicPr>
          <p:nvPr/>
        </p:nvPicPr>
        <p:blipFill>
          <a:blip r:embed="rId4"/>
          <a:stretch>
            <a:fillRect/>
          </a:stretch>
        </p:blipFill>
        <p:spPr>
          <a:xfrm>
            <a:off x="7908743" y="2117068"/>
            <a:ext cx="3705039" cy="3277945"/>
          </a:xfrm>
          <a:prstGeom prst="rect">
            <a:avLst/>
          </a:prstGeom>
        </p:spPr>
      </p:pic>
    </p:spTree>
    <p:extLst>
      <p:ext uri="{BB962C8B-B14F-4D97-AF65-F5344CB8AC3E}">
        <p14:creationId xmlns:p14="http://schemas.microsoft.com/office/powerpoint/2010/main" val="1776142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5B4874C-4E01-1A4B-9570-BB4FAA37C7EF}"/>
              </a:ext>
            </a:extLst>
          </p:cNvPr>
          <p:cNvPicPr>
            <a:picLocks noChangeAspect="1"/>
          </p:cNvPicPr>
          <p:nvPr/>
        </p:nvPicPr>
        <p:blipFill rotWithShape="1">
          <a:blip r:embed="rId2"/>
          <a:srcRect r="50957"/>
          <a:stretch/>
        </p:blipFill>
        <p:spPr>
          <a:xfrm>
            <a:off x="1775693" y="501147"/>
            <a:ext cx="8640619" cy="5855706"/>
          </a:xfrm>
          <a:prstGeom prst="rect">
            <a:avLst/>
          </a:prstGeom>
        </p:spPr>
      </p:pic>
      <p:pic>
        <p:nvPicPr>
          <p:cNvPr id="54" name="Picture 53">
            <a:extLst>
              <a:ext uri="{FF2B5EF4-FFF2-40B4-BE49-F238E27FC236}">
                <a16:creationId xmlns:a16="http://schemas.microsoft.com/office/drawing/2014/main" id="{33E92ED1-5C69-694E-9346-DCCAF46366E8}"/>
              </a:ext>
            </a:extLst>
          </p:cNvPr>
          <p:cNvPicPr>
            <a:picLocks noChangeAspect="1"/>
          </p:cNvPicPr>
          <p:nvPr/>
        </p:nvPicPr>
        <p:blipFill>
          <a:blip r:embed="rId3"/>
          <a:stretch>
            <a:fillRect/>
          </a:stretch>
        </p:blipFill>
        <p:spPr>
          <a:xfrm>
            <a:off x="5459593" y="1118797"/>
            <a:ext cx="4594175" cy="2493086"/>
          </a:xfrm>
          <a:prstGeom prst="rect">
            <a:avLst/>
          </a:prstGeom>
        </p:spPr>
      </p:pic>
    </p:spTree>
    <p:extLst>
      <p:ext uri="{BB962C8B-B14F-4D97-AF65-F5344CB8AC3E}">
        <p14:creationId xmlns:p14="http://schemas.microsoft.com/office/powerpoint/2010/main" val="494501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115022D-4EF9-5543-ACB8-59B6BCF6D0E5}"/>
              </a:ext>
            </a:extLst>
          </p:cNvPr>
          <p:cNvSpPr txBox="1"/>
          <p:nvPr/>
        </p:nvSpPr>
        <p:spPr>
          <a:xfrm>
            <a:off x="3304320" y="1781311"/>
            <a:ext cx="343364" cy="369332"/>
          </a:xfrm>
          <a:prstGeom prst="rect">
            <a:avLst/>
          </a:prstGeom>
          <a:noFill/>
        </p:spPr>
        <p:txBody>
          <a:bodyPr wrap="square" rtlCol="0">
            <a:spAutoFit/>
          </a:bodyPr>
          <a:lstStyle/>
          <a:p>
            <a:r>
              <a:rPr lang="en-US" b="1" dirty="0"/>
              <a:t>t</a:t>
            </a:r>
            <a:r>
              <a:rPr lang="en-US" b="1" baseline="-25000" dirty="0"/>
              <a:t>0</a:t>
            </a:r>
            <a:endParaRPr lang="en-US" b="1" dirty="0"/>
          </a:p>
        </p:txBody>
      </p:sp>
      <p:sp>
        <p:nvSpPr>
          <p:cNvPr id="6" name="Rectangle 5">
            <a:extLst>
              <a:ext uri="{FF2B5EF4-FFF2-40B4-BE49-F238E27FC236}">
                <a16:creationId xmlns:a16="http://schemas.microsoft.com/office/drawing/2014/main" id="{EE507184-1BEB-4D4E-800B-18B554E6F1F0}"/>
              </a:ext>
            </a:extLst>
          </p:cNvPr>
          <p:cNvSpPr/>
          <p:nvPr/>
        </p:nvSpPr>
        <p:spPr>
          <a:xfrm>
            <a:off x="3304320" y="2699453"/>
            <a:ext cx="343364" cy="369332"/>
          </a:xfrm>
          <a:prstGeom prst="rect">
            <a:avLst/>
          </a:prstGeom>
        </p:spPr>
        <p:txBody>
          <a:bodyPr wrap="square">
            <a:spAutoFit/>
          </a:bodyPr>
          <a:lstStyle/>
          <a:p>
            <a:r>
              <a:rPr lang="en-US" b="1" dirty="0"/>
              <a:t>t</a:t>
            </a:r>
            <a:r>
              <a:rPr lang="en-US" b="1" baseline="-25000" dirty="0"/>
              <a:t>1</a:t>
            </a:r>
            <a:endParaRPr lang="en-US" b="1" dirty="0"/>
          </a:p>
        </p:txBody>
      </p:sp>
      <p:cxnSp>
        <p:nvCxnSpPr>
          <p:cNvPr id="9" name="Straight Arrow Connector 8">
            <a:extLst>
              <a:ext uri="{FF2B5EF4-FFF2-40B4-BE49-F238E27FC236}">
                <a16:creationId xmlns:a16="http://schemas.microsoft.com/office/drawing/2014/main" id="{F5CE451F-F44E-5F48-BA0E-06E16023507F}"/>
              </a:ext>
            </a:extLst>
          </p:cNvPr>
          <p:cNvCxnSpPr>
            <a:cxnSpLocks/>
            <a:stCxn id="7" idx="6"/>
          </p:cNvCxnSpPr>
          <p:nvPr/>
        </p:nvCxnSpPr>
        <p:spPr>
          <a:xfrm flipV="1">
            <a:off x="4773022" y="2849847"/>
            <a:ext cx="550269" cy="19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a:extLst>
              <a:ext uri="{FF2B5EF4-FFF2-40B4-BE49-F238E27FC236}">
                <a16:creationId xmlns:a16="http://schemas.microsoft.com/office/drawing/2014/main" id="{5F288F03-58AC-EA43-B510-E677091E8B97}"/>
              </a:ext>
            </a:extLst>
          </p:cNvPr>
          <p:cNvCxnSpPr>
            <a:cxnSpLocks/>
            <a:stCxn id="7" idx="4"/>
            <a:endCxn id="7" idx="2"/>
          </p:cNvCxnSpPr>
          <p:nvPr/>
        </p:nvCxnSpPr>
        <p:spPr>
          <a:xfrm rot="5400000" flipH="1">
            <a:off x="4179751" y="2844883"/>
            <a:ext cx="286222" cy="300106"/>
          </a:xfrm>
          <a:prstGeom prst="curvedConnector4">
            <a:avLst>
              <a:gd name="adj1" fmla="val -42283"/>
              <a:gd name="adj2" fmla="val 176173"/>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3FCE4BD3-88A8-CE41-818A-A03A65566DAD}"/>
                  </a:ext>
                </a:extLst>
              </p:cNvPr>
              <p:cNvSpPr/>
              <p:nvPr/>
            </p:nvSpPr>
            <p:spPr>
              <a:xfrm>
                <a:off x="4721251" y="2424048"/>
                <a:ext cx="64032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𝟎𝟏</m:t>
                          </m:r>
                        </m:sub>
                      </m:sSub>
                    </m:oMath>
                  </m:oMathPara>
                </a14:m>
                <a:endParaRPr lang="en-US" b="1" dirty="0"/>
              </a:p>
            </p:txBody>
          </p:sp>
        </mc:Choice>
        <mc:Fallback xmlns="">
          <p:sp>
            <p:nvSpPr>
              <p:cNvPr id="11" name="Rectangle 10">
                <a:extLst>
                  <a:ext uri="{FF2B5EF4-FFF2-40B4-BE49-F238E27FC236}">
                    <a16:creationId xmlns:a16="http://schemas.microsoft.com/office/drawing/2014/main" id="{3FCE4BD3-88A8-CE41-818A-A03A65566DAD}"/>
                  </a:ext>
                </a:extLst>
              </p:cNvPr>
              <p:cNvSpPr>
                <a:spLocks noRot="1" noChangeAspect="1" noMove="1" noResize="1" noEditPoints="1" noAdjustHandles="1" noChangeArrowheads="1" noChangeShapeType="1" noTextEdit="1"/>
              </p:cNvSpPr>
              <p:nvPr/>
            </p:nvSpPr>
            <p:spPr>
              <a:xfrm>
                <a:off x="4721251" y="2424048"/>
                <a:ext cx="640320" cy="369332"/>
              </a:xfrm>
              <a:prstGeom prst="rect">
                <a:avLst/>
              </a:prstGeom>
              <a:blipFill>
                <a:blip r:embed="rId2"/>
                <a:stretch>
                  <a:fillRect/>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92D673F1-1B73-4142-9D23-C1983DFDDEE0}"/>
              </a:ext>
            </a:extLst>
          </p:cNvPr>
          <p:cNvCxnSpPr>
            <a:cxnSpLocks/>
          </p:cNvCxnSpPr>
          <p:nvPr/>
        </p:nvCxnSpPr>
        <p:spPr>
          <a:xfrm>
            <a:off x="6167734" y="2869429"/>
            <a:ext cx="1634579"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FDF96A4-4907-224A-9E21-52225F118194}"/>
              </a:ext>
            </a:extLst>
          </p:cNvPr>
          <p:cNvCxnSpPr>
            <a:cxnSpLocks/>
          </p:cNvCxnSpPr>
          <p:nvPr/>
        </p:nvCxnSpPr>
        <p:spPr>
          <a:xfrm>
            <a:off x="6167729" y="2684763"/>
            <a:ext cx="0" cy="36933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5" name="Straight Connector 14">
            <a:extLst>
              <a:ext uri="{FF2B5EF4-FFF2-40B4-BE49-F238E27FC236}">
                <a16:creationId xmlns:a16="http://schemas.microsoft.com/office/drawing/2014/main" id="{F9C944DF-18BF-6542-95B7-E205DB5E0B95}"/>
              </a:ext>
            </a:extLst>
          </p:cNvPr>
          <p:cNvCxnSpPr>
            <a:cxnSpLocks/>
          </p:cNvCxnSpPr>
          <p:nvPr/>
        </p:nvCxnSpPr>
        <p:spPr>
          <a:xfrm>
            <a:off x="7802309" y="2699453"/>
            <a:ext cx="0" cy="369332"/>
          </a:xfrm>
          <a:prstGeom prst="line">
            <a:avLst/>
          </a:prstGeom>
          <a:ln w="38100"/>
        </p:spPr>
        <p:style>
          <a:lnRef idx="3">
            <a:schemeClr val="accent1"/>
          </a:lnRef>
          <a:fillRef idx="0">
            <a:schemeClr val="accent1"/>
          </a:fillRef>
          <a:effectRef idx="2">
            <a:schemeClr val="accent1"/>
          </a:effectRef>
          <a:fontRef idx="minor">
            <a:schemeClr val="tx1"/>
          </a:fontRef>
        </p:style>
      </p:cxnSp>
      <p:cxnSp>
        <p:nvCxnSpPr>
          <p:cNvPr id="16" name="Straight Connector 15">
            <a:extLst>
              <a:ext uri="{FF2B5EF4-FFF2-40B4-BE49-F238E27FC236}">
                <a16:creationId xmlns:a16="http://schemas.microsoft.com/office/drawing/2014/main" id="{8964648D-8C56-8B4E-9276-649F73DC201C}"/>
              </a:ext>
            </a:extLst>
          </p:cNvPr>
          <p:cNvCxnSpPr>
            <a:cxnSpLocks/>
          </p:cNvCxnSpPr>
          <p:nvPr/>
        </p:nvCxnSpPr>
        <p:spPr>
          <a:xfrm>
            <a:off x="6852047" y="2699453"/>
            <a:ext cx="0" cy="369332"/>
          </a:xfrm>
          <a:prstGeom prst="line">
            <a:avLst/>
          </a:prstGeom>
          <a:ln w="38100"/>
        </p:spPr>
        <p:style>
          <a:lnRef idx="3">
            <a:schemeClr val="accent1"/>
          </a:lnRef>
          <a:fillRef idx="0">
            <a:schemeClr val="accent1"/>
          </a:fillRef>
          <a:effectRef idx="2">
            <a:schemeClr val="accent1"/>
          </a:effectRef>
          <a:fontRef idx="minor">
            <a:schemeClr val="tx1"/>
          </a:fontRef>
        </p:style>
      </p:cxnSp>
      <p:sp>
        <p:nvSpPr>
          <p:cNvPr id="21" name="Rectangle 20">
            <a:extLst>
              <a:ext uri="{FF2B5EF4-FFF2-40B4-BE49-F238E27FC236}">
                <a16:creationId xmlns:a16="http://schemas.microsoft.com/office/drawing/2014/main" id="{A564DE57-EA64-3E48-A286-23F87A919BA3}"/>
              </a:ext>
            </a:extLst>
          </p:cNvPr>
          <p:cNvSpPr/>
          <p:nvPr/>
        </p:nvSpPr>
        <p:spPr>
          <a:xfrm>
            <a:off x="3304320" y="3979785"/>
            <a:ext cx="343364" cy="369332"/>
          </a:xfrm>
          <a:prstGeom prst="rect">
            <a:avLst/>
          </a:prstGeom>
        </p:spPr>
        <p:txBody>
          <a:bodyPr wrap="square">
            <a:spAutoFit/>
          </a:bodyPr>
          <a:lstStyle/>
          <a:p>
            <a:r>
              <a:rPr lang="en-US" b="1" dirty="0"/>
              <a:t>t</a:t>
            </a:r>
            <a:r>
              <a:rPr lang="en-US" b="1" baseline="-25000" dirty="0"/>
              <a:t>2</a:t>
            </a:r>
            <a:endParaRPr lang="en-US" b="1" dirty="0"/>
          </a:p>
        </p:txBody>
      </p:sp>
      <p:cxnSp>
        <p:nvCxnSpPr>
          <p:cNvPr id="24" name="Straight Arrow Connector 23">
            <a:extLst>
              <a:ext uri="{FF2B5EF4-FFF2-40B4-BE49-F238E27FC236}">
                <a16:creationId xmlns:a16="http://schemas.microsoft.com/office/drawing/2014/main" id="{2970C75B-D708-BE47-8113-8EAA0C43A836}"/>
              </a:ext>
            </a:extLst>
          </p:cNvPr>
          <p:cNvCxnSpPr>
            <a:cxnSpLocks/>
          </p:cNvCxnSpPr>
          <p:nvPr/>
        </p:nvCxnSpPr>
        <p:spPr>
          <a:xfrm flipH="1">
            <a:off x="4625769" y="4172209"/>
            <a:ext cx="849083"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A4B24A0-E035-7041-9F38-C2B3D63F75AC}"/>
              </a:ext>
            </a:extLst>
          </p:cNvPr>
          <p:cNvCxnSpPr>
            <a:cxnSpLocks/>
          </p:cNvCxnSpPr>
          <p:nvPr/>
        </p:nvCxnSpPr>
        <p:spPr>
          <a:xfrm>
            <a:off x="7202043" y="4172205"/>
            <a:ext cx="230777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EDAFC89C-DE55-4A4C-B982-B1D6DC2DF62F}"/>
              </a:ext>
            </a:extLst>
          </p:cNvPr>
          <p:cNvCxnSpPr>
            <a:cxnSpLocks/>
          </p:cNvCxnSpPr>
          <p:nvPr/>
        </p:nvCxnSpPr>
        <p:spPr>
          <a:xfrm>
            <a:off x="7202038" y="3987539"/>
            <a:ext cx="0" cy="369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6DF1BF3-7916-3F40-A05D-5D49F1FD33CD}"/>
              </a:ext>
            </a:extLst>
          </p:cNvPr>
          <p:cNvCxnSpPr>
            <a:cxnSpLocks/>
          </p:cNvCxnSpPr>
          <p:nvPr/>
        </p:nvCxnSpPr>
        <p:spPr>
          <a:xfrm>
            <a:off x="9498924" y="3987539"/>
            <a:ext cx="0" cy="369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7240670-E983-D947-9B5A-FFDD773AD5D6}"/>
              </a:ext>
            </a:extLst>
          </p:cNvPr>
          <p:cNvCxnSpPr>
            <a:cxnSpLocks/>
          </p:cNvCxnSpPr>
          <p:nvPr/>
        </p:nvCxnSpPr>
        <p:spPr>
          <a:xfrm>
            <a:off x="7716557" y="3987539"/>
            <a:ext cx="0" cy="3693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D88CFF8D-5B02-0F46-ABA7-54E0E0D1FC32}"/>
              </a:ext>
            </a:extLst>
          </p:cNvPr>
          <p:cNvCxnSpPr>
            <a:cxnSpLocks/>
          </p:cNvCxnSpPr>
          <p:nvPr/>
        </p:nvCxnSpPr>
        <p:spPr>
          <a:xfrm>
            <a:off x="8874211" y="3987539"/>
            <a:ext cx="0" cy="369332"/>
          </a:xfrm>
          <a:prstGeom prst="line">
            <a:avLst/>
          </a:prstGeom>
          <a:ln w="38100"/>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Rectangle 44">
                <a:extLst>
                  <a:ext uri="{FF2B5EF4-FFF2-40B4-BE49-F238E27FC236}">
                    <a16:creationId xmlns:a16="http://schemas.microsoft.com/office/drawing/2014/main" id="{E1747947-8D36-B940-BADD-DB5149B74322}"/>
                  </a:ext>
                </a:extLst>
              </p:cNvPr>
              <p:cNvSpPr/>
              <p:nvPr/>
            </p:nvSpPr>
            <p:spPr>
              <a:xfrm>
                <a:off x="6197495" y="2884119"/>
                <a:ext cx="64032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𝟎𝟏</m:t>
                          </m:r>
                        </m:sub>
                      </m:sSub>
                    </m:oMath>
                  </m:oMathPara>
                </a14:m>
                <a:endParaRPr lang="en-US" b="1" dirty="0"/>
              </a:p>
            </p:txBody>
          </p:sp>
        </mc:Choice>
        <mc:Fallback xmlns="">
          <p:sp>
            <p:nvSpPr>
              <p:cNvPr id="45" name="Rectangle 44">
                <a:extLst>
                  <a:ext uri="{FF2B5EF4-FFF2-40B4-BE49-F238E27FC236}">
                    <a16:creationId xmlns:a16="http://schemas.microsoft.com/office/drawing/2014/main" id="{E1747947-8D36-B940-BADD-DB5149B74322}"/>
                  </a:ext>
                </a:extLst>
              </p:cNvPr>
              <p:cNvSpPr>
                <a:spLocks noRot="1" noChangeAspect="1" noMove="1" noResize="1" noEditPoints="1" noAdjustHandles="1" noChangeArrowheads="1" noChangeShapeType="1" noTextEdit="1"/>
              </p:cNvSpPr>
              <p:nvPr/>
            </p:nvSpPr>
            <p:spPr>
              <a:xfrm>
                <a:off x="6197495" y="2884119"/>
                <a:ext cx="640320"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6AE3B03D-71D7-2840-9409-D7968EFE0F0C}"/>
                  </a:ext>
                </a:extLst>
              </p:cNvPr>
              <p:cNvSpPr/>
              <p:nvPr/>
            </p:nvSpPr>
            <p:spPr>
              <a:xfrm>
                <a:off x="6837815" y="2935248"/>
                <a:ext cx="102137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𝟏</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𝟎𝟏</m:t>
                          </m:r>
                        </m:sub>
                      </m:sSub>
                    </m:oMath>
                  </m:oMathPara>
                </a14:m>
                <a:endParaRPr lang="en-US" b="1" dirty="0"/>
              </a:p>
            </p:txBody>
          </p:sp>
        </mc:Choice>
        <mc:Fallback xmlns="">
          <p:sp>
            <p:nvSpPr>
              <p:cNvPr id="47" name="Rectangle 46">
                <a:extLst>
                  <a:ext uri="{FF2B5EF4-FFF2-40B4-BE49-F238E27FC236}">
                    <a16:creationId xmlns:a16="http://schemas.microsoft.com/office/drawing/2014/main" id="{6AE3B03D-71D7-2840-9409-D7968EFE0F0C}"/>
                  </a:ext>
                </a:extLst>
              </p:cNvPr>
              <p:cNvSpPr>
                <a:spLocks noRot="1" noChangeAspect="1" noMove="1" noResize="1" noEditPoints="1" noAdjustHandles="1" noChangeArrowheads="1" noChangeShapeType="1" noTextEdit="1"/>
              </p:cNvSpPr>
              <p:nvPr/>
            </p:nvSpPr>
            <p:spPr>
              <a:xfrm>
                <a:off x="6837815" y="2935248"/>
                <a:ext cx="1021370" cy="369332"/>
              </a:xfrm>
              <a:prstGeom prst="rect">
                <a:avLst/>
              </a:prstGeom>
              <a:blipFill>
                <a:blip r:embed="rId4"/>
                <a:stretch>
                  <a:fillRect/>
                </a:stretch>
              </a:blipFill>
            </p:spPr>
            <p:txBody>
              <a:bodyPr/>
              <a:lstStyle/>
              <a:p>
                <a:r>
                  <a:rPr lang="en-US">
                    <a:noFill/>
                  </a:rPr>
                  <a:t> </a:t>
                </a:r>
              </a:p>
            </p:txBody>
          </p:sp>
        </mc:Fallback>
      </mc:AlternateContent>
      <p:sp>
        <p:nvSpPr>
          <p:cNvPr id="53" name="Oval 52">
            <a:extLst>
              <a:ext uri="{FF2B5EF4-FFF2-40B4-BE49-F238E27FC236}">
                <a16:creationId xmlns:a16="http://schemas.microsoft.com/office/drawing/2014/main" id="{EB336C02-C5B2-5945-A404-8A270B27F88C}"/>
              </a:ext>
            </a:extLst>
          </p:cNvPr>
          <p:cNvSpPr/>
          <p:nvPr/>
        </p:nvSpPr>
        <p:spPr>
          <a:xfrm>
            <a:off x="4168338" y="1709516"/>
            <a:ext cx="600211" cy="572442"/>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0</a:t>
            </a:r>
          </a:p>
        </p:txBody>
      </p:sp>
      <p:sp>
        <p:nvSpPr>
          <p:cNvPr id="54" name="Oval 53">
            <a:extLst>
              <a:ext uri="{FF2B5EF4-FFF2-40B4-BE49-F238E27FC236}">
                <a16:creationId xmlns:a16="http://schemas.microsoft.com/office/drawing/2014/main" id="{6DEC61B5-2B58-7942-9ED2-BF1201C0B4B5}"/>
              </a:ext>
            </a:extLst>
          </p:cNvPr>
          <p:cNvSpPr/>
          <p:nvPr/>
        </p:nvSpPr>
        <p:spPr>
          <a:xfrm>
            <a:off x="5345233" y="2563624"/>
            <a:ext cx="600211" cy="572442"/>
          </a:xfrm>
          <a:prstGeom prst="ellipse">
            <a:avLst/>
          </a:prstGeom>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2">
                    <a:lumMod val="50000"/>
                  </a:schemeClr>
                </a:solidFill>
              </a:rPr>
              <a:t>1</a:t>
            </a:r>
          </a:p>
        </p:txBody>
      </p:sp>
      <mc:AlternateContent xmlns:mc="http://schemas.openxmlformats.org/markup-compatibility/2006" xmlns:a14="http://schemas.microsoft.com/office/drawing/2010/main">
        <mc:Choice Requires="a14">
          <p:sp>
            <p:nvSpPr>
              <p:cNvPr id="58" name="Rectangle 57">
                <a:extLst>
                  <a:ext uri="{FF2B5EF4-FFF2-40B4-BE49-F238E27FC236}">
                    <a16:creationId xmlns:a16="http://schemas.microsoft.com/office/drawing/2014/main" id="{A61D54D8-79D6-EE4C-A1F1-84AA08816575}"/>
                  </a:ext>
                </a:extLst>
              </p:cNvPr>
              <p:cNvSpPr/>
              <p:nvPr/>
            </p:nvSpPr>
            <p:spPr>
              <a:xfrm>
                <a:off x="3682952" y="3219177"/>
                <a:ext cx="102137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1" i="1">
                          <a:latin typeface="Cambria Math" panose="02040503050406030204" pitchFamily="18" charset="0"/>
                        </a:rPr>
                        <m:t>𝟏</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𝟎𝟏</m:t>
                          </m:r>
                        </m:sub>
                      </m:sSub>
                    </m:oMath>
                  </m:oMathPara>
                </a14:m>
                <a:endParaRPr lang="en-US" b="1" dirty="0"/>
              </a:p>
            </p:txBody>
          </p:sp>
        </mc:Choice>
        <mc:Fallback xmlns="">
          <p:sp>
            <p:nvSpPr>
              <p:cNvPr id="58" name="Rectangle 57">
                <a:extLst>
                  <a:ext uri="{FF2B5EF4-FFF2-40B4-BE49-F238E27FC236}">
                    <a16:creationId xmlns:a16="http://schemas.microsoft.com/office/drawing/2014/main" id="{A61D54D8-79D6-EE4C-A1F1-84AA08816575}"/>
                  </a:ext>
                </a:extLst>
              </p:cNvPr>
              <p:cNvSpPr>
                <a:spLocks noRot="1" noChangeAspect="1" noMove="1" noResize="1" noEditPoints="1" noAdjustHandles="1" noChangeArrowheads="1" noChangeShapeType="1" noTextEdit="1"/>
              </p:cNvSpPr>
              <p:nvPr/>
            </p:nvSpPr>
            <p:spPr>
              <a:xfrm>
                <a:off x="3682952" y="3219177"/>
                <a:ext cx="1021370" cy="369332"/>
              </a:xfrm>
              <a:prstGeom prst="rect">
                <a:avLst/>
              </a:prstGeom>
              <a:blipFill>
                <a:blip r:embed="rId5"/>
                <a:stretch>
                  <a:fillRect/>
                </a:stretch>
              </a:blipFill>
            </p:spPr>
            <p:txBody>
              <a:bodyPr/>
              <a:lstStyle/>
              <a:p>
                <a:r>
                  <a:rPr lang="en-US">
                    <a:noFill/>
                  </a:rPr>
                  <a:t> </a:t>
                </a:r>
              </a:p>
            </p:txBody>
          </p:sp>
        </mc:Fallback>
      </mc:AlternateContent>
      <p:sp>
        <p:nvSpPr>
          <p:cNvPr id="61" name="Oval 60">
            <a:extLst>
              <a:ext uri="{FF2B5EF4-FFF2-40B4-BE49-F238E27FC236}">
                <a16:creationId xmlns:a16="http://schemas.microsoft.com/office/drawing/2014/main" id="{A0971CFA-3165-7E48-B0F0-4AD1A7067EAF}"/>
              </a:ext>
            </a:extLst>
          </p:cNvPr>
          <p:cNvSpPr/>
          <p:nvPr/>
        </p:nvSpPr>
        <p:spPr>
          <a:xfrm>
            <a:off x="4011263" y="3905124"/>
            <a:ext cx="600211" cy="572442"/>
          </a:xfrm>
          <a:prstGeom prst="ellipse">
            <a:avLst/>
          </a:prstGeom>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2">
                    <a:lumMod val="50000"/>
                  </a:schemeClr>
                </a:solidFill>
              </a:rPr>
              <a:t>0</a:t>
            </a:r>
          </a:p>
        </p:txBody>
      </p:sp>
      <p:sp>
        <p:nvSpPr>
          <p:cNvPr id="62" name="Oval 61">
            <a:extLst>
              <a:ext uri="{FF2B5EF4-FFF2-40B4-BE49-F238E27FC236}">
                <a16:creationId xmlns:a16="http://schemas.microsoft.com/office/drawing/2014/main" id="{BEEA6A62-A21D-6D42-B023-B05255159D2D}"/>
              </a:ext>
            </a:extLst>
          </p:cNvPr>
          <p:cNvSpPr/>
          <p:nvPr/>
        </p:nvSpPr>
        <p:spPr>
          <a:xfrm>
            <a:off x="5163214" y="3905124"/>
            <a:ext cx="600211" cy="572442"/>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1</a:t>
            </a:r>
          </a:p>
        </p:txBody>
      </p:sp>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0A40B9EE-199E-1545-89C8-0E59C6F7B5C6}"/>
                  </a:ext>
                </a:extLst>
              </p:cNvPr>
              <p:cNvSpPr/>
              <p:nvPr/>
            </p:nvSpPr>
            <p:spPr>
              <a:xfrm>
                <a:off x="4596810" y="3735479"/>
                <a:ext cx="64032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𝟏𝟎</m:t>
                          </m:r>
                        </m:sub>
                      </m:sSub>
                    </m:oMath>
                  </m:oMathPara>
                </a14:m>
                <a:endParaRPr lang="en-US" b="1" dirty="0"/>
              </a:p>
            </p:txBody>
          </p:sp>
        </mc:Choice>
        <mc:Fallback xmlns="">
          <p:sp>
            <p:nvSpPr>
              <p:cNvPr id="63" name="Rectangle 62">
                <a:extLst>
                  <a:ext uri="{FF2B5EF4-FFF2-40B4-BE49-F238E27FC236}">
                    <a16:creationId xmlns:a16="http://schemas.microsoft.com/office/drawing/2014/main" id="{0A40B9EE-199E-1545-89C8-0E59C6F7B5C6}"/>
                  </a:ext>
                </a:extLst>
              </p:cNvPr>
              <p:cNvSpPr>
                <a:spLocks noRot="1" noChangeAspect="1" noMove="1" noResize="1" noEditPoints="1" noAdjustHandles="1" noChangeArrowheads="1" noChangeShapeType="1" noTextEdit="1"/>
              </p:cNvSpPr>
              <p:nvPr/>
            </p:nvSpPr>
            <p:spPr>
              <a:xfrm>
                <a:off x="4596810" y="3735479"/>
                <a:ext cx="640320" cy="369332"/>
              </a:xfrm>
              <a:prstGeom prst="rect">
                <a:avLst/>
              </a:prstGeom>
              <a:blipFill>
                <a:blip r:embed="rId6"/>
                <a:stretch>
                  <a:fillRect/>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D3F04AFF-B8C2-9F4E-BE46-66110E717664}"/>
              </a:ext>
            </a:extLst>
          </p:cNvPr>
          <p:cNvCxnSpPr>
            <a:cxnSpLocks/>
          </p:cNvCxnSpPr>
          <p:nvPr/>
        </p:nvCxnSpPr>
        <p:spPr>
          <a:xfrm flipV="1">
            <a:off x="5798149" y="4187895"/>
            <a:ext cx="550269" cy="19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A4347A85-50C3-124C-9D09-7F51FCD89211}"/>
              </a:ext>
            </a:extLst>
          </p:cNvPr>
          <p:cNvSpPr/>
          <p:nvPr/>
        </p:nvSpPr>
        <p:spPr>
          <a:xfrm>
            <a:off x="6350993" y="3894322"/>
            <a:ext cx="600211" cy="572442"/>
          </a:xfrm>
          <a:prstGeom prst="ellipse">
            <a:avLst/>
          </a:prstGeom>
          <a:ln w="57150">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2">
                    <a:lumMod val="50000"/>
                  </a:schemeClr>
                </a:solidFill>
              </a:rPr>
              <a:t>2</a:t>
            </a:r>
          </a:p>
        </p:txBody>
      </p: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C56C21E1-B4F6-554D-8838-DDD7006B905D}"/>
                  </a:ext>
                </a:extLst>
              </p:cNvPr>
              <p:cNvSpPr/>
              <p:nvPr/>
            </p:nvSpPr>
            <p:spPr>
              <a:xfrm>
                <a:off x="5693193" y="3690234"/>
                <a:ext cx="64032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𝟏𝟐</m:t>
                          </m:r>
                        </m:sub>
                      </m:sSub>
                    </m:oMath>
                  </m:oMathPara>
                </a14:m>
                <a:endParaRPr lang="en-US" b="1" dirty="0"/>
              </a:p>
            </p:txBody>
          </p:sp>
        </mc:Choice>
        <mc:Fallback xmlns="">
          <p:sp>
            <p:nvSpPr>
              <p:cNvPr id="70" name="Rectangle 69">
                <a:extLst>
                  <a:ext uri="{FF2B5EF4-FFF2-40B4-BE49-F238E27FC236}">
                    <a16:creationId xmlns:a16="http://schemas.microsoft.com/office/drawing/2014/main" id="{C56C21E1-B4F6-554D-8838-DDD7006B905D}"/>
                  </a:ext>
                </a:extLst>
              </p:cNvPr>
              <p:cNvSpPr>
                <a:spLocks noRot="1" noChangeAspect="1" noMove="1" noResize="1" noEditPoints="1" noAdjustHandles="1" noChangeArrowheads="1" noChangeShapeType="1" noTextEdit="1"/>
              </p:cNvSpPr>
              <p:nvPr/>
            </p:nvSpPr>
            <p:spPr>
              <a:xfrm>
                <a:off x="5693193" y="3690234"/>
                <a:ext cx="640320" cy="369332"/>
              </a:xfrm>
              <a:prstGeom prst="rect">
                <a:avLst/>
              </a:prstGeom>
              <a:blipFill>
                <a:blip r:embed="rId7"/>
                <a:stretch>
                  <a:fillRect/>
                </a:stretch>
              </a:blipFill>
            </p:spPr>
            <p:txBody>
              <a:bodyPr/>
              <a:lstStyle/>
              <a:p>
                <a:r>
                  <a:rPr lang="en-US">
                    <a:noFill/>
                  </a:rPr>
                  <a:t> </a:t>
                </a:r>
              </a:p>
            </p:txBody>
          </p:sp>
        </mc:Fallback>
      </mc:AlternateContent>
      <p:cxnSp>
        <p:nvCxnSpPr>
          <p:cNvPr id="71" name="Curved Connector 70">
            <a:extLst>
              <a:ext uri="{FF2B5EF4-FFF2-40B4-BE49-F238E27FC236}">
                <a16:creationId xmlns:a16="http://schemas.microsoft.com/office/drawing/2014/main" id="{D8A40909-4437-6345-AD4F-0ABE67575691}"/>
              </a:ext>
            </a:extLst>
          </p:cNvPr>
          <p:cNvCxnSpPr>
            <a:cxnSpLocks/>
          </p:cNvCxnSpPr>
          <p:nvPr/>
        </p:nvCxnSpPr>
        <p:spPr>
          <a:xfrm rot="16200000" flipH="1">
            <a:off x="5443207" y="4192118"/>
            <a:ext cx="12700" cy="424414"/>
          </a:xfrm>
          <a:prstGeom prst="curvedConnector3">
            <a:avLst>
              <a:gd name="adj1" fmla="val 2460094"/>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23930B06-948A-8445-B09C-DD5E231996F1}"/>
                  </a:ext>
                </a:extLst>
              </p:cNvPr>
              <p:cNvSpPr/>
              <p:nvPr/>
            </p:nvSpPr>
            <p:spPr>
              <a:xfrm>
                <a:off x="4730557" y="4680046"/>
                <a:ext cx="1675330" cy="369332"/>
              </a:xfrm>
              <a:prstGeom prst="rect">
                <a:avLst/>
              </a:prstGeom>
            </p:spPr>
            <p:txBody>
              <a:bodyPr wrap="square">
                <a:spAutoFit/>
              </a:bodyPr>
              <a:lstStyle/>
              <a:p>
                <a14:m>
                  <m:oMath xmlns:m="http://schemas.openxmlformats.org/officeDocument/2006/math">
                    <m:r>
                      <a:rPr lang="en-US" b="1" i="1">
                        <a:latin typeface="Cambria Math" panose="02040503050406030204" pitchFamily="18" charset="0"/>
                      </a:rPr>
                      <m:t>𝟏</m:t>
                    </m:r>
                    <m:r>
                      <a:rPr lang="en-US" b="1" i="1">
                        <a:latin typeface="Cambria Math" panose="02040503050406030204" pitchFamily="18" charset="0"/>
                      </a:rPr>
                      <m:t>−(</m:t>
                    </m:r>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𝟏𝟎</m:t>
                        </m:r>
                      </m:sub>
                    </m:sSub>
                  </m:oMath>
                </a14:m>
                <a:r>
                  <a:rPr lang="en-US" b="1" dirty="0"/>
                  <a:t>+ </a:t>
                </a:r>
                <a14:m>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𝟏𝟐</m:t>
                        </m:r>
                      </m:sub>
                    </m:sSub>
                  </m:oMath>
                </a14:m>
                <a:r>
                  <a:rPr lang="en-US" b="1" dirty="0"/>
                  <a:t>)</a:t>
                </a:r>
              </a:p>
            </p:txBody>
          </p:sp>
        </mc:Choice>
        <mc:Fallback xmlns="">
          <p:sp>
            <p:nvSpPr>
              <p:cNvPr id="76" name="Rectangle 75">
                <a:extLst>
                  <a:ext uri="{FF2B5EF4-FFF2-40B4-BE49-F238E27FC236}">
                    <a16:creationId xmlns:a16="http://schemas.microsoft.com/office/drawing/2014/main" id="{23930B06-948A-8445-B09C-DD5E231996F1}"/>
                  </a:ext>
                </a:extLst>
              </p:cNvPr>
              <p:cNvSpPr>
                <a:spLocks noRot="1" noChangeAspect="1" noMove="1" noResize="1" noEditPoints="1" noAdjustHandles="1" noChangeArrowheads="1" noChangeShapeType="1" noTextEdit="1"/>
              </p:cNvSpPr>
              <p:nvPr/>
            </p:nvSpPr>
            <p:spPr>
              <a:xfrm>
                <a:off x="4730557" y="4680046"/>
                <a:ext cx="1675330" cy="369332"/>
              </a:xfrm>
              <a:prstGeom prst="rect">
                <a:avLst/>
              </a:prstGeom>
              <a:blipFill>
                <a:blip r:embed="rId8"/>
                <a:stretch>
                  <a:fillRect t="-6667" r="-2256" b="-26667"/>
                </a:stretch>
              </a:blipFill>
            </p:spPr>
            <p:txBody>
              <a:bodyPr/>
              <a:lstStyle/>
              <a:p>
                <a:r>
                  <a:rPr lang="en-US">
                    <a:noFill/>
                  </a:rPr>
                  <a:t> </a:t>
                </a:r>
              </a:p>
            </p:txBody>
          </p:sp>
        </mc:Fallback>
      </mc:AlternateContent>
      <p:pic>
        <p:nvPicPr>
          <p:cNvPr id="83" name="Picture 82">
            <a:extLst>
              <a:ext uri="{FF2B5EF4-FFF2-40B4-BE49-F238E27FC236}">
                <a16:creationId xmlns:a16="http://schemas.microsoft.com/office/drawing/2014/main" id="{9BD8297C-FE89-A24E-9A0B-A0ED0C4AFDCA}"/>
              </a:ext>
            </a:extLst>
          </p:cNvPr>
          <p:cNvPicPr>
            <a:picLocks noChangeAspect="1"/>
          </p:cNvPicPr>
          <p:nvPr/>
        </p:nvPicPr>
        <p:blipFill>
          <a:blip r:embed="rId9"/>
          <a:stretch>
            <a:fillRect/>
          </a:stretch>
        </p:blipFill>
        <p:spPr>
          <a:xfrm>
            <a:off x="8113851" y="3068786"/>
            <a:ext cx="638719" cy="610995"/>
          </a:xfrm>
          <a:prstGeom prst="rect">
            <a:avLst/>
          </a:prstGeom>
        </p:spPr>
      </p:pic>
      <p:cxnSp>
        <p:nvCxnSpPr>
          <p:cNvPr id="84" name="Straight Arrow Connector 83">
            <a:extLst>
              <a:ext uri="{FF2B5EF4-FFF2-40B4-BE49-F238E27FC236}">
                <a16:creationId xmlns:a16="http://schemas.microsoft.com/office/drawing/2014/main" id="{613F9D2F-9A23-E94F-A727-8D808D338251}"/>
              </a:ext>
            </a:extLst>
          </p:cNvPr>
          <p:cNvCxnSpPr>
            <a:cxnSpLocks/>
          </p:cNvCxnSpPr>
          <p:nvPr/>
        </p:nvCxnSpPr>
        <p:spPr>
          <a:xfrm>
            <a:off x="8450893" y="3750397"/>
            <a:ext cx="0" cy="376874"/>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85" name="Rectangle 84">
                <a:extLst>
                  <a:ext uri="{FF2B5EF4-FFF2-40B4-BE49-F238E27FC236}">
                    <a16:creationId xmlns:a16="http://schemas.microsoft.com/office/drawing/2014/main" id="{15D5E3E9-4CCF-0B4E-8F93-569527D1B235}"/>
                  </a:ext>
                </a:extLst>
              </p:cNvPr>
              <p:cNvSpPr/>
              <p:nvPr/>
            </p:nvSpPr>
            <p:spPr>
              <a:xfrm>
                <a:off x="7111877" y="4215418"/>
                <a:ext cx="64032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𝟏𝟎</m:t>
                          </m:r>
                        </m:sub>
                      </m:sSub>
                    </m:oMath>
                  </m:oMathPara>
                </a14:m>
                <a:endParaRPr lang="en-US" b="1" dirty="0"/>
              </a:p>
            </p:txBody>
          </p:sp>
        </mc:Choice>
        <mc:Fallback xmlns="">
          <p:sp>
            <p:nvSpPr>
              <p:cNvPr id="85" name="Rectangle 84">
                <a:extLst>
                  <a:ext uri="{FF2B5EF4-FFF2-40B4-BE49-F238E27FC236}">
                    <a16:creationId xmlns:a16="http://schemas.microsoft.com/office/drawing/2014/main" id="{15D5E3E9-4CCF-0B4E-8F93-569527D1B235}"/>
                  </a:ext>
                </a:extLst>
              </p:cNvPr>
              <p:cNvSpPr>
                <a:spLocks noRot="1" noChangeAspect="1" noMove="1" noResize="1" noEditPoints="1" noAdjustHandles="1" noChangeArrowheads="1" noChangeShapeType="1" noTextEdit="1"/>
              </p:cNvSpPr>
              <p:nvPr/>
            </p:nvSpPr>
            <p:spPr>
              <a:xfrm>
                <a:off x="7111877" y="4215418"/>
                <a:ext cx="640320"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2DC7C1E3-2493-1246-9492-72913663151E}"/>
                  </a:ext>
                </a:extLst>
              </p:cNvPr>
              <p:cNvSpPr/>
              <p:nvPr/>
            </p:nvSpPr>
            <p:spPr>
              <a:xfrm>
                <a:off x="7676123" y="4278146"/>
                <a:ext cx="1342099" cy="307648"/>
              </a:xfrm>
              <a:prstGeom prst="rect">
                <a:avLst/>
              </a:prstGeom>
            </p:spPr>
            <p:txBody>
              <a:bodyPr wrap="square">
                <a:spAutoFit/>
              </a:bodyPr>
              <a:lstStyle/>
              <a:p>
                <a14:m>
                  <m:oMath xmlns:m="http://schemas.openxmlformats.org/officeDocument/2006/math">
                    <m:r>
                      <a:rPr lang="en-US" sz="1399" b="1" i="1">
                        <a:latin typeface="Cambria Math" panose="02040503050406030204" pitchFamily="18" charset="0"/>
                      </a:rPr>
                      <m:t>𝟏</m:t>
                    </m:r>
                    <m:r>
                      <a:rPr lang="en-US" sz="1399" b="1" i="1">
                        <a:latin typeface="Cambria Math" panose="02040503050406030204" pitchFamily="18" charset="0"/>
                      </a:rPr>
                      <m:t>−(</m:t>
                    </m:r>
                    <m:sSub>
                      <m:sSubPr>
                        <m:ctrlPr>
                          <a:rPr lang="en-US" sz="1399" b="1" i="1">
                            <a:latin typeface="Cambria Math" panose="02040503050406030204" pitchFamily="18" charset="0"/>
                          </a:rPr>
                        </m:ctrlPr>
                      </m:sSubPr>
                      <m:e>
                        <m:r>
                          <a:rPr lang="en-US" sz="1399" b="1" i="1">
                            <a:latin typeface="Cambria Math" panose="02040503050406030204" pitchFamily="18" charset="0"/>
                          </a:rPr>
                          <m:t>𝑷</m:t>
                        </m:r>
                      </m:e>
                      <m:sub>
                        <m:r>
                          <a:rPr lang="en-US" sz="1399" b="1" i="1">
                            <a:latin typeface="Cambria Math" panose="02040503050406030204" pitchFamily="18" charset="0"/>
                          </a:rPr>
                          <m:t>𝟏𝟎</m:t>
                        </m:r>
                      </m:sub>
                    </m:sSub>
                  </m:oMath>
                </a14:m>
                <a:r>
                  <a:rPr lang="en-US" sz="1399" b="1" dirty="0"/>
                  <a:t>+ </a:t>
                </a:r>
                <a14:m>
                  <m:oMath xmlns:m="http://schemas.openxmlformats.org/officeDocument/2006/math">
                    <m:sSub>
                      <m:sSubPr>
                        <m:ctrlPr>
                          <a:rPr lang="en-US" sz="1399" b="1" i="1">
                            <a:latin typeface="Cambria Math" panose="02040503050406030204" pitchFamily="18" charset="0"/>
                          </a:rPr>
                        </m:ctrlPr>
                      </m:sSubPr>
                      <m:e>
                        <m:r>
                          <a:rPr lang="en-US" sz="1399" b="1" i="1">
                            <a:latin typeface="Cambria Math" panose="02040503050406030204" pitchFamily="18" charset="0"/>
                          </a:rPr>
                          <m:t>𝑷</m:t>
                        </m:r>
                      </m:e>
                      <m:sub>
                        <m:r>
                          <a:rPr lang="en-US" sz="1399" b="1" i="1">
                            <a:latin typeface="Cambria Math" panose="02040503050406030204" pitchFamily="18" charset="0"/>
                          </a:rPr>
                          <m:t>𝟏𝟐</m:t>
                        </m:r>
                      </m:sub>
                    </m:sSub>
                  </m:oMath>
                </a14:m>
                <a:r>
                  <a:rPr lang="en-US" sz="1399" b="1" dirty="0"/>
                  <a:t>)</a:t>
                </a:r>
              </a:p>
            </p:txBody>
          </p:sp>
        </mc:Choice>
        <mc:Fallback xmlns="">
          <p:sp>
            <p:nvSpPr>
              <p:cNvPr id="86" name="Rectangle 85">
                <a:extLst>
                  <a:ext uri="{FF2B5EF4-FFF2-40B4-BE49-F238E27FC236}">
                    <a16:creationId xmlns:a16="http://schemas.microsoft.com/office/drawing/2014/main" id="{2DC7C1E3-2493-1246-9492-72913663151E}"/>
                  </a:ext>
                </a:extLst>
              </p:cNvPr>
              <p:cNvSpPr>
                <a:spLocks noRot="1" noChangeAspect="1" noMove="1" noResize="1" noEditPoints="1" noAdjustHandles="1" noChangeArrowheads="1" noChangeShapeType="1" noTextEdit="1"/>
              </p:cNvSpPr>
              <p:nvPr/>
            </p:nvSpPr>
            <p:spPr>
              <a:xfrm>
                <a:off x="7676123" y="4278146"/>
                <a:ext cx="1342099" cy="307648"/>
              </a:xfrm>
              <a:prstGeom prst="rect">
                <a:avLst/>
              </a:prstGeom>
              <a:blipFill>
                <a:blip r:embed="rId11"/>
                <a:stretch>
                  <a:fillRect r="-943" b="-24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Rectangle 86">
                <a:extLst>
                  <a:ext uri="{FF2B5EF4-FFF2-40B4-BE49-F238E27FC236}">
                    <a16:creationId xmlns:a16="http://schemas.microsoft.com/office/drawing/2014/main" id="{76905A6C-8012-044B-BC66-9D93CBCDE4EA}"/>
                  </a:ext>
                </a:extLst>
              </p:cNvPr>
              <p:cNvSpPr/>
              <p:nvPr/>
            </p:nvSpPr>
            <p:spPr>
              <a:xfrm>
                <a:off x="8823884" y="4225173"/>
                <a:ext cx="64032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rPr>
                          </m:ctrlPr>
                        </m:sSubPr>
                        <m:e>
                          <m:r>
                            <a:rPr lang="en-US" b="1" i="1">
                              <a:latin typeface="Cambria Math" panose="02040503050406030204" pitchFamily="18" charset="0"/>
                            </a:rPr>
                            <m:t>𝑷</m:t>
                          </m:r>
                        </m:e>
                        <m:sub>
                          <m:r>
                            <a:rPr lang="en-US" b="1" i="1">
                              <a:latin typeface="Cambria Math" panose="02040503050406030204" pitchFamily="18" charset="0"/>
                            </a:rPr>
                            <m:t>𝟏𝟐</m:t>
                          </m:r>
                        </m:sub>
                      </m:sSub>
                    </m:oMath>
                  </m:oMathPara>
                </a14:m>
                <a:endParaRPr lang="en-US" b="1" dirty="0"/>
              </a:p>
            </p:txBody>
          </p:sp>
        </mc:Choice>
        <mc:Fallback xmlns="">
          <p:sp>
            <p:nvSpPr>
              <p:cNvPr id="87" name="Rectangle 86">
                <a:extLst>
                  <a:ext uri="{FF2B5EF4-FFF2-40B4-BE49-F238E27FC236}">
                    <a16:creationId xmlns:a16="http://schemas.microsoft.com/office/drawing/2014/main" id="{76905A6C-8012-044B-BC66-9D93CBCDE4EA}"/>
                  </a:ext>
                </a:extLst>
              </p:cNvPr>
              <p:cNvSpPr>
                <a:spLocks noRot="1" noChangeAspect="1" noMove="1" noResize="1" noEditPoints="1" noAdjustHandles="1" noChangeArrowheads="1" noChangeShapeType="1" noTextEdit="1"/>
              </p:cNvSpPr>
              <p:nvPr/>
            </p:nvSpPr>
            <p:spPr>
              <a:xfrm>
                <a:off x="8823884" y="4225173"/>
                <a:ext cx="640320" cy="369332"/>
              </a:xfrm>
              <a:prstGeom prst="rect">
                <a:avLst/>
              </a:prstGeom>
              <a:blipFill>
                <a:blip r:embed="rId12"/>
                <a:stretch>
                  <a:fillRect/>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017815E2-380E-5F45-B46E-7813060DD738}"/>
              </a:ext>
            </a:extLst>
          </p:cNvPr>
          <p:cNvPicPr>
            <a:picLocks noChangeAspect="1"/>
          </p:cNvPicPr>
          <p:nvPr/>
        </p:nvPicPr>
        <p:blipFill>
          <a:blip r:embed="rId9"/>
          <a:stretch>
            <a:fillRect/>
          </a:stretch>
        </p:blipFill>
        <p:spPr>
          <a:xfrm>
            <a:off x="6167730" y="1810847"/>
            <a:ext cx="638719" cy="610995"/>
          </a:xfrm>
          <a:prstGeom prst="rect">
            <a:avLst/>
          </a:prstGeom>
        </p:spPr>
      </p:pic>
      <p:cxnSp>
        <p:nvCxnSpPr>
          <p:cNvPr id="48" name="Straight Arrow Connector 47">
            <a:extLst>
              <a:ext uri="{FF2B5EF4-FFF2-40B4-BE49-F238E27FC236}">
                <a16:creationId xmlns:a16="http://schemas.microsoft.com/office/drawing/2014/main" id="{FC83C201-7DD2-3642-A3C8-2F2E71A57FB0}"/>
              </a:ext>
            </a:extLst>
          </p:cNvPr>
          <p:cNvCxnSpPr>
            <a:cxnSpLocks/>
          </p:cNvCxnSpPr>
          <p:nvPr/>
        </p:nvCxnSpPr>
        <p:spPr>
          <a:xfrm>
            <a:off x="6503526" y="2472973"/>
            <a:ext cx="0" cy="376874"/>
          </a:xfrm>
          <a:prstGeom prst="straightConnector1">
            <a:avLst/>
          </a:prstGeom>
          <a:ln w="57150">
            <a:tailEnd type="triangle"/>
          </a:ln>
        </p:spPr>
        <p:style>
          <a:lnRef idx="2">
            <a:schemeClr val="accent2"/>
          </a:lnRef>
          <a:fillRef idx="0">
            <a:schemeClr val="accent2"/>
          </a:fillRef>
          <a:effectRef idx="1">
            <a:schemeClr val="accent2"/>
          </a:effectRef>
          <a:fontRef idx="minor">
            <a:schemeClr val="tx1"/>
          </a:fontRef>
        </p:style>
      </p:cxnSp>
      <p:sp>
        <p:nvSpPr>
          <p:cNvPr id="7" name="Oval 6">
            <a:extLst>
              <a:ext uri="{FF2B5EF4-FFF2-40B4-BE49-F238E27FC236}">
                <a16:creationId xmlns:a16="http://schemas.microsoft.com/office/drawing/2014/main" id="{654F509C-0929-9B4E-890A-E2DB59C260FF}"/>
              </a:ext>
            </a:extLst>
          </p:cNvPr>
          <p:cNvSpPr/>
          <p:nvPr/>
        </p:nvSpPr>
        <p:spPr>
          <a:xfrm>
            <a:off x="4172809" y="2565600"/>
            <a:ext cx="600211" cy="572442"/>
          </a:xfrm>
          <a:prstGeom prst="ellipse">
            <a:avLst/>
          </a:prstGeom>
          <a:ln w="5715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0</a:t>
            </a:r>
          </a:p>
        </p:txBody>
      </p:sp>
    </p:spTree>
    <p:extLst>
      <p:ext uri="{BB962C8B-B14F-4D97-AF65-F5344CB8AC3E}">
        <p14:creationId xmlns:p14="http://schemas.microsoft.com/office/powerpoint/2010/main" val="3355731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9E8A3-1649-6240-AB91-3357AB0E8313}"/>
              </a:ext>
            </a:extLst>
          </p:cNvPr>
          <p:cNvSpPr>
            <a:spLocks noGrp="1"/>
          </p:cNvSpPr>
          <p:nvPr>
            <p:ph type="title"/>
          </p:nvPr>
        </p:nvSpPr>
        <p:spPr/>
        <p:txBody>
          <a:bodyPr/>
          <a:lstStyle/>
          <a:p>
            <a:r>
              <a:rPr lang="en-US" b="1" dirty="0"/>
              <a:t>1. Multinomial Markov</a:t>
            </a:r>
          </a:p>
        </p:txBody>
      </p:sp>
      <p:sp>
        <p:nvSpPr>
          <p:cNvPr id="3" name="Text Placeholder 2">
            <a:extLst>
              <a:ext uri="{FF2B5EF4-FFF2-40B4-BE49-F238E27FC236}">
                <a16:creationId xmlns:a16="http://schemas.microsoft.com/office/drawing/2014/main" id="{0768295C-D08E-5A4B-9C3E-1413F2186D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7238003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548B8A8A-5005-5443-91B8-C9255F4183E5}"/>
                  </a:ext>
                </a:extLst>
              </p:cNvPr>
              <p:cNvSpPr/>
              <p:nvPr/>
            </p:nvSpPr>
            <p:spPr>
              <a:xfrm>
                <a:off x="5283120" y="293526"/>
                <a:ext cx="1852988"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i="1">
                            <a:latin typeface="Cambria Math" panose="02040503050406030204" pitchFamily="18" charset="0"/>
                          </a:rPr>
                          <m:t>1→</m:t>
                        </m:r>
                        <m:r>
                          <a:rPr lang="en-US" i="1">
                            <a:latin typeface="Cambria Math" panose="02040503050406030204" pitchFamily="18" charset="0"/>
                          </a:rPr>
                          <m:t>𝐶</m:t>
                        </m:r>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2" name="Rectangle 1">
                <a:extLst>
                  <a:ext uri="{FF2B5EF4-FFF2-40B4-BE49-F238E27FC236}">
                    <a16:creationId xmlns:a16="http://schemas.microsoft.com/office/drawing/2014/main" id="{548B8A8A-5005-5443-91B8-C9255F4183E5}"/>
                  </a:ext>
                </a:extLst>
              </p:cNvPr>
              <p:cNvSpPr>
                <a:spLocks noRot="1" noChangeAspect="1" noMove="1" noResize="1" noEditPoints="1" noAdjustHandles="1" noChangeArrowheads="1" noChangeShapeType="1" noTextEdit="1"/>
              </p:cNvSpPr>
              <p:nvPr/>
            </p:nvSpPr>
            <p:spPr>
              <a:xfrm>
                <a:off x="5283120" y="293526"/>
                <a:ext cx="1852988" cy="3693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38D8E909-1630-CE46-BC9E-71B774220F0A}"/>
                  </a:ext>
                </a:extLst>
              </p:cNvPr>
              <p:cNvSpPr/>
              <p:nvPr/>
            </p:nvSpPr>
            <p:spPr>
              <a:xfrm>
                <a:off x="5283124" y="619988"/>
                <a:ext cx="1917881"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i="1">
                                <a:latin typeface="Cambria Math" panose="02040503050406030204" pitchFamily="18" charset="0"/>
                              </a:rPr>
                              <m:t>1→</m:t>
                            </m:r>
                            <m:r>
                              <a:rPr lang="en-US" i="1">
                                <a:latin typeface="Cambria Math" panose="02040503050406030204" pitchFamily="18" charset="0"/>
                              </a:rPr>
                              <m:t>𝐶</m:t>
                            </m:r>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3" name="Rectangle 2">
                <a:extLst>
                  <a:ext uri="{FF2B5EF4-FFF2-40B4-BE49-F238E27FC236}">
                    <a16:creationId xmlns:a16="http://schemas.microsoft.com/office/drawing/2014/main" id="{38D8E909-1630-CE46-BC9E-71B774220F0A}"/>
                  </a:ext>
                </a:extLst>
              </p:cNvPr>
              <p:cNvSpPr>
                <a:spLocks noRot="1" noChangeAspect="1" noMove="1" noResize="1" noEditPoints="1" noAdjustHandles="1" noChangeArrowheads="1" noChangeShapeType="1" noTextEdit="1"/>
              </p:cNvSpPr>
              <p:nvPr/>
            </p:nvSpPr>
            <p:spPr>
              <a:xfrm>
                <a:off x="5283124" y="619988"/>
                <a:ext cx="1917881" cy="369332"/>
              </a:xfrm>
              <a:prstGeom prst="rect">
                <a:avLst/>
              </a:prstGeom>
              <a:blipFill>
                <a:blip r:embed="rId3"/>
                <a:stretch>
                  <a:fillRect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D8114E42-181D-B141-8CAB-0853A1039ECB}"/>
                  </a:ext>
                </a:extLst>
              </p:cNvPr>
              <p:cNvSpPr/>
              <p:nvPr/>
            </p:nvSpPr>
            <p:spPr>
              <a:xfrm>
                <a:off x="5259414" y="945589"/>
                <a:ext cx="3059473"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US" i="1">
                                <a:latin typeface="Cambria Math" panose="02040503050406030204" pitchFamily="18" charset="0"/>
                              </a:rPr>
                              <m:t>𝑃</m:t>
                            </m:r>
                          </m:e>
                          <m:sub>
                            <m:r>
                              <a:rPr lang="en-US" i="1">
                                <a:latin typeface="Cambria Math" panose="02040503050406030204" pitchFamily="18" charset="0"/>
                              </a:rPr>
                              <m:t>𝐶</m:t>
                            </m:r>
                            <m:r>
                              <a:rPr lang="en-US" i="1">
                                <a:latin typeface="Cambria Math" panose="02040503050406030204" pitchFamily="18" charset="0"/>
                              </a:rPr>
                              <m:t>0→</m:t>
                            </m:r>
                            <m:r>
                              <a:rPr lang="en-US" i="1">
                                <a:latin typeface="Cambria Math" panose="02040503050406030204" pitchFamily="18" charset="0"/>
                              </a:rPr>
                              <m:t>𝐶</m:t>
                            </m:r>
                            <m:r>
                              <a:rPr lang="en-US" i="1">
                                <a:latin typeface="Cambria Math" panose="02040503050406030204" pitchFamily="18" charset="0"/>
                              </a:rPr>
                              <m:t>0</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 </m:t>
                    </m:r>
                  </m:oMath>
                </a14:m>
                <a:r>
                  <a:rPr lang="en-US" dirty="0"/>
                  <a:t>1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4" name="Rectangle 3">
                <a:extLst>
                  <a:ext uri="{FF2B5EF4-FFF2-40B4-BE49-F238E27FC236}">
                    <a16:creationId xmlns:a16="http://schemas.microsoft.com/office/drawing/2014/main" id="{D8114E42-181D-B141-8CAB-0853A1039ECB}"/>
                  </a:ext>
                </a:extLst>
              </p:cNvPr>
              <p:cNvSpPr>
                <a:spLocks noRot="1" noChangeAspect="1" noMove="1" noResize="1" noEditPoints="1" noAdjustHandles="1" noChangeArrowheads="1" noChangeShapeType="1" noTextEdit="1"/>
              </p:cNvSpPr>
              <p:nvPr/>
            </p:nvSpPr>
            <p:spPr>
              <a:xfrm>
                <a:off x="5259414" y="945589"/>
                <a:ext cx="3059473" cy="369332"/>
              </a:xfrm>
              <a:prstGeom prst="rect">
                <a:avLst/>
              </a:prstGeom>
              <a:blipFill>
                <a:blip r:embed="rId4"/>
                <a:stretch>
                  <a:fillRect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3301269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B7217047-2058-C54D-BDD2-332145B8E894}"/>
              </a:ext>
            </a:extLst>
          </p:cNvPr>
          <p:cNvPicPr>
            <a:picLocks noChangeAspect="1"/>
          </p:cNvPicPr>
          <p:nvPr/>
        </p:nvPicPr>
        <p:blipFill>
          <a:blip r:embed="rId2"/>
          <a:stretch>
            <a:fillRect/>
          </a:stretch>
        </p:blipFill>
        <p:spPr>
          <a:xfrm>
            <a:off x="260391" y="1184837"/>
            <a:ext cx="4361198" cy="1864199"/>
          </a:xfrm>
          <a:prstGeom prst="rect">
            <a:avLst/>
          </a:prstGeom>
        </p:spPr>
      </p:pic>
      <p:pic>
        <p:nvPicPr>
          <p:cNvPr id="4" name="Picture 3">
            <a:extLst>
              <a:ext uri="{FF2B5EF4-FFF2-40B4-BE49-F238E27FC236}">
                <a16:creationId xmlns:a16="http://schemas.microsoft.com/office/drawing/2014/main" id="{00FC54ED-E66C-B049-95DF-605291ED2970}"/>
              </a:ext>
            </a:extLst>
          </p:cNvPr>
          <p:cNvPicPr>
            <a:picLocks noChangeAspect="1"/>
          </p:cNvPicPr>
          <p:nvPr/>
        </p:nvPicPr>
        <p:blipFill>
          <a:blip r:embed="rId3"/>
          <a:stretch>
            <a:fillRect/>
          </a:stretch>
        </p:blipFill>
        <p:spPr>
          <a:xfrm>
            <a:off x="5863507" y="1184837"/>
            <a:ext cx="6185278" cy="4543878"/>
          </a:xfrm>
          <a:prstGeom prst="rect">
            <a:avLst/>
          </a:prstGeom>
        </p:spPr>
      </p:pic>
      <p:sp>
        <p:nvSpPr>
          <p:cNvPr id="6" name="Rectangle 5">
            <a:extLst>
              <a:ext uri="{FF2B5EF4-FFF2-40B4-BE49-F238E27FC236}">
                <a16:creationId xmlns:a16="http://schemas.microsoft.com/office/drawing/2014/main" id="{83325B64-7EF6-A34C-BAE4-237C94D90EBF}"/>
              </a:ext>
            </a:extLst>
          </p:cNvPr>
          <p:cNvSpPr/>
          <p:nvPr/>
        </p:nvSpPr>
        <p:spPr>
          <a:xfrm>
            <a:off x="10011344" y="3596475"/>
            <a:ext cx="1333767" cy="825500"/>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EFEE18FA-B509-9848-A961-7779C37295BB}"/>
              </a:ext>
            </a:extLst>
          </p:cNvPr>
          <p:cNvCxnSpPr>
            <a:cxnSpLocks/>
          </p:cNvCxnSpPr>
          <p:nvPr/>
        </p:nvCxnSpPr>
        <p:spPr>
          <a:xfrm>
            <a:off x="10075520" y="3781532"/>
            <a:ext cx="276589" cy="0"/>
          </a:xfrm>
          <a:prstGeom prst="line">
            <a:avLst/>
          </a:prstGeom>
          <a:ln w="28575">
            <a:solidFill>
              <a:srgbClr val="456DAD"/>
            </a:solidFill>
          </a:ln>
        </p:spPr>
        <p:style>
          <a:lnRef idx="3">
            <a:schemeClr val="accent1"/>
          </a:lnRef>
          <a:fillRef idx="0">
            <a:schemeClr val="accent1"/>
          </a:fillRef>
          <a:effectRef idx="2">
            <a:schemeClr val="accent1"/>
          </a:effectRef>
          <a:fontRef idx="minor">
            <a:schemeClr val="tx1"/>
          </a:fontRef>
        </p:style>
      </p:cxnSp>
      <p:sp>
        <p:nvSpPr>
          <p:cNvPr id="12" name="TextBox 11">
            <a:extLst>
              <a:ext uri="{FF2B5EF4-FFF2-40B4-BE49-F238E27FC236}">
                <a16:creationId xmlns:a16="http://schemas.microsoft.com/office/drawing/2014/main" id="{A16E8804-5C37-3246-8205-9D2EA0CB74A0}"/>
              </a:ext>
            </a:extLst>
          </p:cNvPr>
          <p:cNvSpPr txBox="1"/>
          <p:nvPr/>
        </p:nvSpPr>
        <p:spPr>
          <a:xfrm>
            <a:off x="10451084" y="3595279"/>
            <a:ext cx="988925" cy="369332"/>
          </a:xfrm>
          <a:prstGeom prst="rect">
            <a:avLst/>
          </a:prstGeom>
          <a:noFill/>
        </p:spPr>
        <p:txBody>
          <a:bodyPr wrap="none" rtlCol="0">
            <a:spAutoFit/>
          </a:bodyPr>
          <a:lstStyle/>
          <a:p>
            <a:r>
              <a:rPr lang="en-US" b="1" dirty="0">
                <a:latin typeface="Cambria" panose="02040503050406030204" pitchFamily="18" charset="0"/>
                <a:cs typeface="Arial" panose="020B0604020202020204" pitchFamily="34" charset="0"/>
              </a:rPr>
              <a:t>Markov</a:t>
            </a:r>
          </a:p>
        </p:txBody>
      </p:sp>
      <p:sp>
        <p:nvSpPr>
          <p:cNvPr id="15" name="TextBox 14">
            <a:extLst>
              <a:ext uri="{FF2B5EF4-FFF2-40B4-BE49-F238E27FC236}">
                <a16:creationId xmlns:a16="http://schemas.microsoft.com/office/drawing/2014/main" id="{EDD3C315-7F72-C741-9F04-089C35911D85}"/>
              </a:ext>
            </a:extLst>
          </p:cNvPr>
          <p:cNvSpPr txBox="1"/>
          <p:nvPr/>
        </p:nvSpPr>
        <p:spPr>
          <a:xfrm>
            <a:off x="10451084" y="3823960"/>
            <a:ext cx="774571" cy="369332"/>
          </a:xfrm>
          <a:prstGeom prst="rect">
            <a:avLst/>
          </a:prstGeom>
          <a:noFill/>
        </p:spPr>
        <p:txBody>
          <a:bodyPr wrap="none" rtlCol="0">
            <a:spAutoFit/>
          </a:bodyPr>
          <a:lstStyle/>
          <a:p>
            <a:r>
              <a:rPr lang="en-US" b="1" dirty="0">
                <a:latin typeface="Cambria" panose="02040503050406030204" pitchFamily="18" charset="0"/>
              </a:rPr>
              <a:t>MCell</a:t>
            </a:r>
          </a:p>
        </p:txBody>
      </p:sp>
      <p:sp>
        <p:nvSpPr>
          <p:cNvPr id="16" name="TextBox 15">
            <a:extLst>
              <a:ext uri="{FF2B5EF4-FFF2-40B4-BE49-F238E27FC236}">
                <a16:creationId xmlns:a16="http://schemas.microsoft.com/office/drawing/2014/main" id="{E8A7B241-709C-E446-8541-74298817AD6B}"/>
              </a:ext>
            </a:extLst>
          </p:cNvPr>
          <p:cNvSpPr txBox="1"/>
          <p:nvPr/>
        </p:nvSpPr>
        <p:spPr>
          <a:xfrm>
            <a:off x="10451085" y="4065889"/>
            <a:ext cx="639919" cy="369332"/>
          </a:xfrm>
          <a:prstGeom prst="rect">
            <a:avLst/>
          </a:prstGeom>
          <a:noFill/>
        </p:spPr>
        <p:txBody>
          <a:bodyPr wrap="none" rtlCol="0">
            <a:spAutoFit/>
          </a:bodyPr>
          <a:lstStyle/>
          <a:p>
            <a:r>
              <a:rPr lang="en-US" b="1" dirty="0">
                <a:latin typeface="Cambria" panose="02040503050406030204" pitchFamily="18" charset="0"/>
              </a:rPr>
              <a:t>ODE</a:t>
            </a:r>
          </a:p>
        </p:txBody>
      </p:sp>
      <p:cxnSp>
        <p:nvCxnSpPr>
          <p:cNvPr id="17" name="Straight Connector 16">
            <a:extLst>
              <a:ext uri="{FF2B5EF4-FFF2-40B4-BE49-F238E27FC236}">
                <a16:creationId xmlns:a16="http://schemas.microsoft.com/office/drawing/2014/main" id="{B908FD96-69D5-3045-826D-F5CAE713B7F4}"/>
              </a:ext>
            </a:extLst>
          </p:cNvPr>
          <p:cNvCxnSpPr>
            <a:cxnSpLocks/>
          </p:cNvCxnSpPr>
          <p:nvPr/>
        </p:nvCxnSpPr>
        <p:spPr>
          <a:xfrm>
            <a:off x="10075520" y="4008626"/>
            <a:ext cx="276589" cy="0"/>
          </a:xfrm>
          <a:prstGeom prst="line">
            <a:avLst/>
          </a:prstGeom>
          <a:ln w="28575">
            <a:solidFill>
              <a:schemeClr val="tx1"/>
            </a:solidFill>
          </a:ln>
        </p:spPr>
        <p:style>
          <a:lnRef idx="3">
            <a:schemeClr val="accent1"/>
          </a:lnRef>
          <a:fillRef idx="0">
            <a:schemeClr val="accent1"/>
          </a:fillRef>
          <a:effectRef idx="2">
            <a:schemeClr val="accent1"/>
          </a:effectRef>
          <a:fontRef idx="minor">
            <a:schemeClr val="tx1"/>
          </a:fontRef>
        </p:style>
      </p:cxnSp>
      <p:cxnSp>
        <p:nvCxnSpPr>
          <p:cNvPr id="18" name="Straight Connector 17">
            <a:extLst>
              <a:ext uri="{FF2B5EF4-FFF2-40B4-BE49-F238E27FC236}">
                <a16:creationId xmlns:a16="http://schemas.microsoft.com/office/drawing/2014/main" id="{BF458A4D-0C38-354B-81E6-CF944B3F9E68}"/>
              </a:ext>
            </a:extLst>
          </p:cNvPr>
          <p:cNvCxnSpPr>
            <a:cxnSpLocks/>
          </p:cNvCxnSpPr>
          <p:nvPr/>
        </p:nvCxnSpPr>
        <p:spPr>
          <a:xfrm flipH="1">
            <a:off x="10075520" y="4250554"/>
            <a:ext cx="276589" cy="0"/>
          </a:xfrm>
          <a:prstGeom prst="line">
            <a:avLst/>
          </a:prstGeom>
          <a:ln w="28575">
            <a:solidFill>
              <a:srgbClr val="00FFFF"/>
            </a:solidFill>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4DF20421-A901-B048-BE24-998F2AE081E0}"/>
              </a:ext>
            </a:extLst>
          </p:cNvPr>
          <p:cNvSpPr txBox="1"/>
          <p:nvPr/>
        </p:nvSpPr>
        <p:spPr>
          <a:xfrm>
            <a:off x="7680309" y="841772"/>
            <a:ext cx="2436886" cy="400110"/>
          </a:xfrm>
          <a:prstGeom prst="rect">
            <a:avLst/>
          </a:prstGeom>
          <a:noFill/>
        </p:spPr>
        <p:txBody>
          <a:bodyPr wrap="none" rtlCol="0">
            <a:spAutoFit/>
          </a:bodyPr>
          <a:lstStyle/>
          <a:p>
            <a:r>
              <a:rPr lang="en-US" sz="2000" b="1" dirty="0"/>
              <a:t>Open VDCC Channels</a:t>
            </a:r>
          </a:p>
        </p:txBody>
      </p:sp>
      <p:sp>
        <p:nvSpPr>
          <p:cNvPr id="23" name="TextBox 22">
            <a:extLst>
              <a:ext uri="{FF2B5EF4-FFF2-40B4-BE49-F238E27FC236}">
                <a16:creationId xmlns:a16="http://schemas.microsoft.com/office/drawing/2014/main" id="{A5255475-59CC-6F4C-8D88-A116A5F1D854}"/>
              </a:ext>
            </a:extLst>
          </p:cNvPr>
          <p:cNvSpPr txBox="1"/>
          <p:nvPr/>
        </p:nvSpPr>
        <p:spPr>
          <a:xfrm>
            <a:off x="7895114" y="5913770"/>
            <a:ext cx="1099981" cy="369332"/>
          </a:xfrm>
          <a:prstGeom prst="rect">
            <a:avLst/>
          </a:prstGeom>
          <a:noFill/>
        </p:spPr>
        <p:txBody>
          <a:bodyPr wrap="none" rtlCol="0">
            <a:spAutoFit/>
          </a:bodyPr>
          <a:lstStyle/>
          <a:p>
            <a:r>
              <a:rPr lang="en-US" b="1" dirty="0"/>
              <a:t>time (ms)</a:t>
            </a:r>
          </a:p>
        </p:txBody>
      </p:sp>
      <p:sp>
        <p:nvSpPr>
          <p:cNvPr id="24" name="TextBox 23">
            <a:extLst>
              <a:ext uri="{FF2B5EF4-FFF2-40B4-BE49-F238E27FC236}">
                <a16:creationId xmlns:a16="http://schemas.microsoft.com/office/drawing/2014/main" id="{16D00132-573A-7445-825A-4EDBEDB955A2}"/>
              </a:ext>
            </a:extLst>
          </p:cNvPr>
          <p:cNvSpPr txBox="1"/>
          <p:nvPr/>
        </p:nvSpPr>
        <p:spPr>
          <a:xfrm rot="16200000">
            <a:off x="4687549" y="3174940"/>
            <a:ext cx="1372492" cy="369332"/>
          </a:xfrm>
          <a:prstGeom prst="rect">
            <a:avLst/>
          </a:prstGeom>
          <a:noFill/>
        </p:spPr>
        <p:txBody>
          <a:bodyPr wrap="none" rtlCol="0">
            <a:spAutoFit/>
          </a:bodyPr>
          <a:lstStyle/>
          <a:p>
            <a:r>
              <a:rPr lang="en-US" b="1" dirty="0"/>
              <a:t>Open VDCCs</a:t>
            </a:r>
          </a:p>
        </p:txBody>
      </p:sp>
      <p:sp>
        <p:nvSpPr>
          <p:cNvPr id="25" name="TextBox 24">
            <a:extLst>
              <a:ext uri="{FF2B5EF4-FFF2-40B4-BE49-F238E27FC236}">
                <a16:creationId xmlns:a16="http://schemas.microsoft.com/office/drawing/2014/main" id="{E7DA8BB9-59AC-E94A-AA9A-D57109FB6CE4}"/>
              </a:ext>
            </a:extLst>
          </p:cNvPr>
          <p:cNvSpPr txBox="1"/>
          <p:nvPr/>
        </p:nvSpPr>
        <p:spPr>
          <a:xfrm>
            <a:off x="5419155" y="5287173"/>
            <a:ext cx="444352" cy="338554"/>
          </a:xfrm>
          <a:prstGeom prst="rect">
            <a:avLst/>
          </a:prstGeom>
          <a:noFill/>
        </p:spPr>
        <p:txBody>
          <a:bodyPr wrap="none" rtlCol="0">
            <a:spAutoFit/>
          </a:bodyPr>
          <a:lstStyle/>
          <a:p>
            <a:r>
              <a:rPr lang="en-US" sz="1600" dirty="0"/>
              <a:t>0.0</a:t>
            </a:r>
            <a:endParaRPr lang="en-US" dirty="0"/>
          </a:p>
        </p:txBody>
      </p:sp>
      <p:sp>
        <p:nvSpPr>
          <p:cNvPr id="26" name="TextBox 25">
            <a:extLst>
              <a:ext uri="{FF2B5EF4-FFF2-40B4-BE49-F238E27FC236}">
                <a16:creationId xmlns:a16="http://schemas.microsoft.com/office/drawing/2014/main" id="{CE74B69C-E010-6C48-B529-C07EB2075055}"/>
              </a:ext>
            </a:extLst>
          </p:cNvPr>
          <p:cNvSpPr txBox="1"/>
          <p:nvPr/>
        </p:nvSpPr>
        <p:spPr>
          <a:xfrm>
            <a:off x="5463375" y="4452228"/>
            <a:ext cx="444352" cy="338554"/>
          </a:xfrm>
          <a:prstGeom prst="rect">
            <a:avLst/>
          </a:prstGeom>
          <a:noFill/>
        </p:spPr>
        <p:txBody>
          <a:bodyPr wrap="none" rtlCol="0">
            <a:spAutoFit/>
          </a:bodyPr>
          <a:lstStyle/>
          <a:p>
            <a:r>
              <a:rPr lang="en-US" sz="1600" dirty="0"/>
              <a:t>0.2</a:t>
            </a:r>
            <a:endParaRPr lang="en-US" dirty="0"/>
          </a:p>
        </p:txBody>
      </p:sp>
      <p:sp>
        <p:nvSpPr>
          <p:cNvPr id="27" name="TextBox 26">
            <a:extLst>
              <a:ext uri="{FF2B5EF4-FFF2-40B4-BE49-F238E27FC236}">
                <a16:creationId xmlns:a16="http://schemas.microsoft.com/office/drawing/2014/main" id="{9814BAB4-2E3E-4F45-A6E2-AA6F1F00D889}"/>
              </a:ext>
            </a:extLst>
          </p:cNvPr>
          <p:cNvSpPr txBox="1"/>
          <p:nvPr/>
        </p:nvSpPr>
        <p:spPr>
          <a:xfrm>
            <a:off x="5463375" y="3594758"/>
            <a:ext cx="444352" cy="338554"/>
          </a:xfrm>
          <a:prstGeom prst="rect">
            <a:avLst/>
          </a:prstGeom>
          <a:noFill/>
        </p:spPr>
        <p:txBody>
          <a:bodyPr wrap="none" rtlCol="0">
            <a:spAutoFit/>
          </a:bodyPr>
          <a:lstStyle/>
          <a:p>
            <a:r>
              <a:rPr lang="en-US" sz="1600" dirty="0"/>
              <a:t>0.4</a:t>
            </a:r>
            <a:endParaRPr lang="en-US" dirty="0"/>
          </a:p>
        </p:txBody>
      </p:sp>
      <p:sp>
        <p:nvSpPr>
          <p:cNvPr id="28" name="TextBox 27">
            <a:extLst>
              <a:ext uri="{FF2B5EF4-FFF2-40B4-BE49-F238E27FC236}">
                <a16:creationId xmlns:a16="http://schemas.microsoft.com/office/drawing/2014/main" id="{88D1C5C0-3ECE-BB40-A02C-DCEF2DFE6598}"/>
              </a:ext>
            </a:extLst>
          </p:cNvPr>
          <p:cNvSpPr txBox="1"/>
          <p:nvPr/>
        </p:nvSpPr>
        <p:spPr>
          <a:xfrm>
            <a:off x="5446683" y="2810964"/>
            <a:ext cx="444352" cy="338554"/>
          </a:xfrm>
          <a:prstGeom prst="rect">
            <a:avLst/>
          </a:prstGeom>
          <a:noFill/>
        </p:spPr>
        <p:txBody>
          <a:bodyPr wrap="none" rtlCol="0">
            <a:spAutoFit/>
          </a:bodyPr>
          <a:lstStyle/>
          <a:p>
            <a:r>
              <a:rPr lang="en-US" sz="1600" dirty="0"/>
              <a:t>0.6</a:t>
            </a:r>
            <a:endParaRPr lang="en-US" dirty="0"/>
          </a:p>
        </p:txBody>
      </p:sp>
      <p:sp>
        <p:nvSpPr>
          <p:cNvPr id="29" name="TextBox 28">
            <a:extLst>
              <a:ext uri="{FF2B5EF4-FFF2-40B4-BE49-F238E27FC236}">
                <a16:creationId xmlns:a16="http://schemas.microsoft.com/office/drawing/2014/main" id="{AFFC293E-3F99-374D-9BFA-42D580255978}"/>
              </a:ext>
            </a:extLst>
          </p:cNvPr>
          <p:cNvSpPr txBox="1"/>
          <p:nvPr/>
        </p:nvSpPr>
        <p:spPr>
          <a:xfrm>
            <a:off x="5489104" y="1987324"/>
            <a:ext cx="444352" cy="338554"/>
          </a:xfrm>
          <a:prstGeom prst="rect">
            <a:avLst/>
          </a:prstGeom>
          <a:noFill/>
        </p:spPr>
        <p:txBody>
          <a:bodyPr wrap="none" rtlCol="0">
            <a:spAutoFit/>
          </a:bodyPr>
          <a:lstStyle/>
          <a:p>
            <a:r>
              <a:rPr lang="en-US" sz="1600" dirty="0"/>
              <a:t>0.8</a:t>
            </a:r>
            <a:endParaRPr lang="en-US" dirty="0"/>
          </a:p>
        </p:txBody>
      </p:sp>
      <p:sp>
        <p:nvSpPr>
          <p:cNvPr id="30" name="TextBox 29">
            <a:extLst>
              <a:ext uri="{FF2B5EF4-FFF2-40B4-BE49-F238E27FC236}">
                <a16:creationId xmlns:a16="http://schemas.microsoft.com/office/drawing/2014/main" id="{77558591-A61D-9A4B-8A84-E64DEA433B1C}"/>
              </a:ext>
            </a:extLst>
          </p:cNvPr>
          <p:cNvSpPr txBox="1"/>
          <p:nvPr/>
        </p:nvSpPr>
        <p:spPr>
          <a:xfrm>
            <a:off x="5489104" y="1206880"/>
            <a:ext cx="444352" cy="338554"/>
          </a:xfrm>
          <a:prstGeom prst="rect">
            <a:avLst/>
          </a:prstGeom>
          <a:noFill/>
        </p:spPr>
        <p:txBody>
          <a:bodyPr wrap="none" rtlCol="0">
            <a:spAutoFit/>
          </a:bodyPr>
          <a:lstStyle/>
          <a:p>
            <a:r>
              <a:rPr lang="en-US" sz="1600" dirty="0"/>
              <a:t>1.0</a:t>
            </a:r>
            <a:endParaRPr lang="en-US" dirty="0"/>
          </a:p>
        </p:txBody>
      </p:sp>
      <p:sp>
        <p:nvSpPr>
          <p:cNvPr id="31" name="TextBox 30">
            <a:extLst>
              <a:ext uri="{FF2B5EF4-FFF2-40B4-BE49-F238E27FC236}">
                <a16:creationId xmlns:a16="http://schemas.microsoft.com/office/drawing/2014/main" id="{695465FD-E9F7-274F-A65F-724E2835CD12}"/>
              </a:ext>
            </a:extLst>
          </p:cNvPr>
          <p:cNvSpPr txBox="1"/>
          <p:nvPr/>
        </p:nvSpPr>
        <p:spPr>
          <a:xfrm>
            <a:off x="5652052" y="5665298"/>
            <a:ext cx="476412" cy="369332"/>
          </a:xfrm>
          <a:prstGeom prst="rect">
            <a:avLst/>
          </a:prstGeom>
          <a:noFill/>
        </p:spPr>
        <p:txBody>
          <a:bodyPr wrap="none" rtlCol="0">
            <a:spAutoFit/>
          </a:bodyPr>
          <a:lstStyle/>
          <a:p>
            <a:r>
              <a:rPr lang="en-US" dirty="0"/>
              <a:t>1.5</a:t>
            </a:r>
          </a:p>
        </p:txBody>
      </p:sp>
      <p:sp>
        <p:nvSpPr>
          <p:cNvPr id="32" name="TextBox 31">
            <a:extLst>
              <a:ext uri="{FF2B5EF4-FFF2-40B4-BE49-F238E27FC236}">
                <a16:creationId xmlns:a16="http://schemas.microsoft.com/office/drawing/2014/main" id="{DBB930AD-FEB3-1145-BFC8-1B900671EFBB}"/>
              </a:ext>
            </a:extLst>
          </p:cNvPr>
          <p:cNvSpPr txBox="1"/>
          <p:nvPr/>
        </p:nvSpPr>
        <p:spPr>
          <a:xfrm>
            <a:off x="6518845" y="5697005"/>
            <a:ext cx="476412" cy="369332"/>
          </a:xfrm>
          <a:prstGeom prst="rect">
            <a:avLst/>
          </a:prstGeom>
          <a:noFill/>
        </p:spPr>
        <p:txBody>
          <a:bodyPr wrap="none" rtlCol="0">
            <a:spAutoFit/>
          </a:bodyPr>
          <a:lstStyle/>
          <a:p>
            <a:r>
              <a:rPr lang="en-US" dirty="0"/>
              <a:t>2.0</a:t>
            </a:r>
          </a:p>
        </p:txBody>
      </p:sp>
      <p:sp>
        <p:nvSpPr>
          <p:cNvPr id="33" name="TextBox 32">
            <a:extLst>
              <a:ext uri="{FF2B5EF4-FFF2-40B4-BE49-F238E27FC236}">
                <a16:creationId xmlns:a16="http://schemas.microsoft.com/office/drawing/2014/main" id="{5AF65197-9A19-2944-8CB2-1F685A01A81A}"/>
              </a:ext>
            </a:extLst>
          </p:cNvPr>
          <p:cNvSpPr txBox="1"/>
          <p:nvPr/>
        </p:nvSpPr>
        <p:spPr>
          <a:xfrm>
            <a:off x="7389534" y="5697005"/>
            <a:ext cx="476412" cy="369332"/>
          </a:xfrm>
          <a:prstGeom prst="rect">
            <a:avLst/>
          </a:prstGeom>
          <a:noFill/>
        </p:spPr>
        <p:txBody>
          <a:bodyPr wrap="none" rtlCol="0">
            <a:spAutoFit/>
          </a:bodyPr>
          <a:lstStyle/>
          <a:p>
            <a:r>
              <a:rPr lang="en-US" dirty="0"/>
              <a:t>2.5</a:t>
            </a:r>
          </a:p>
        </p:txBody>
      </p:sp>
      <p:sp>
        <p:nvSpPr>
          <p:cNvPr id="34" name="TextBox 33">
            <a:extLst>
              <a:ext uri="{FF2B5EF4-FFF2-40B4-BE49-F238E27FC236}">
                <a16:creationId xmlns:a16="http://schemas.microsoft.com/office/drawing/2014/main" id="{195C30EF-A54B-FE4B-8260-6B16C163D216}"/>
              </a:ext>
            </a:extLst>
          </p:cNvPr>
          <p:cNvSpPr txBox="1"/>
          <p:nvPr/>
        </p:nvSpPr>
        <p:spPr>
          <a:xfrm>
            <a:off x="8289390" y="5697005"/>
            <a:ext cx="476412" cy="369332"/>
          </a:xfrm>
          <a:prstGeom prst="rect">
            <a:avLst/>
          </a:prstGeom>
          <a:noFill/>
        </p:spPr>
        <p:txBody>
          <a:bodyPr wrap="none" rtlCol="0">
            <a:spAutoFit/>
          </a:bodyPr>
          <a:lstStyle/>
          <a:p>
            <a:r>
              <a:rPr lang="en-US" dirty="0"/>
              <a:t>3.0</a:t>
            </a:r>
          </a:p>
        </p:txBody>
      </p:sp>
      <p:sp>
        <p:nvSpPr>
          <p:cNvPr id="35" name="TextBox 34">
            <a:extLst>
              <a:ext uri="{FF2B5EF4-FFF2-40B4-BE49-F238E27FC236}">
                <a16:creationId xmlns:a16="http://schemas.microsoft.com/office/drawing/2014/main" id="{38D361D3-8B4E-4C40-B374-469DBB37252E}"/>
              </a:ext>
            </a:extLst>
          </p:cNvPr>
          <p:cNvSpPr txBox="1"/>
          <p:nvPr/>
        </p:nvSpPr>
        <p:spPr>
          <a:xfrm>
            <a:off x="9188919" y="5697005"/>
            <a:ext cx="476412" cy="369332"/>
          </a:xfrm>
          <a:prstGeom prst="rect">
            <a:avLst/>
          </a:prstGeom>
          <a:noFill/>
        </p:spPr>
        <p:txBody>
          <a:bodyPr wrap="none" rtlCol="0">
            <a:spAutoFit/>
          </a:bodyPr>
          <a:lstStyle/>
          <a:p>
            <a:r>
              <a:rPr lang="en-US" dirty="0"/>
              <a:t>3.5</a:t>
            </a:r>
          </a:p>
        </p:txBody>
      </p:sp>
      <p:sp>
        <p:nvSpPr>
          <p:cNvPr id="36" name="TextBox 35">
            <a:extLst>
              <a:ext uri="{FF2B5EF4-FFF2-40B4-BE49-F238E27FC236}">
                <a16:creationId xmlns:a16="http://schemas.microsoft.com/office/drawing/2014/main" id="{3DFE0ABF-56A3-594B-B96A-668DC61AD068}"/>
              </a:ext>
            </a:extLst>
          </p:cNvPr>
          <p:cNvSpPr txBox="1"/>
          <p:nvPr/>
        </p:nvSpPr>
        <p:spPr>
          <a:xfrm>
            <a:off x="10042734" y="5699287"/>
            <a:ext cx="476412" cy="369332"/>
          </a:xfrm>
          <a:prstGeom prst="rect">
            <a:avLst/>
          </a:prstGeom>
          <a:noFill/>
        </p:spPr>
        <p:txBody>
          <a:bodyPr wrap="none" rtlCol="0">
            <a:spAutoFit/>
          </a:bodyPr>
          <a:lstStyle/>
          <a:p>
            <a:r>
              <a:rPr lang="en-US" dirty="0"/>
              <a:t>4.0</a:t>
            </a:r>
          </a:p>
        </p:txBody>
      </p:sp>
      <p:sp>
        <p:nvSpPr>
          <p:cNvPr id="37" name="TextBox 36">
            <a:extLst>
              <a:ext uri="{FF2B5EF4-FFF2-40B4-BE49-F238E27FC236}">
                <a16:creationId xmlns:a16="http://schemas.microsoft.com/office/drawing/2014/main" id="{F7363649-BC6B-AB4D-87C6-34132CFD127E}"/>
              </a:ext>
            </a:extLst>
          </p:cNvPr>
          <p:cNvSpPr txBox="1"/>
          <p:nvPr/>
        </p:nvSpPr>
        <p:spPr>
          <a:xfrm>
            <a:off x="10954957" y="5697005"/>
            <a:ext cx="476412" cy="369332"/>
          </a:xfrm>
          <a:prstGeom prst="rect">
            <a:avLst/>
          </a:prstGeom>
          <a:noFill/>
        </p:spPr>
        <p:txBody>
          <a:bodyPr wrap="none" rtlCol="0">
            <a:spAutoFit/>
          </a:bodyPr>
          <a:lstStyle/>
          <a:p>
            <a:r>
              <a:rPr lang="en-US" dirty="0"/>
              <a:t>4.5</a:t>
            </a:r>
          </a:p>
        </p:txBody>
      </p:sp>
      <p:sp>
        <p:nvSpPr>
          <p:cNvPr id="38" name="TextBox 37">
            <a:extLst>
              <a:ext uri="{FF2B5EF4-FFF2-40B4-BE49-F238E27FC236}">
                <a16:creationId xmlns:a16="http://schemas.microsoft.com/office/drawing/2014/main" id="{E2C81A38-460F-454E-B4A3-A2C10B0FE9FD}"/>
              </a:ext>
            </a:extLst>
          </p:cNvPr>
          <p:cNvSpPr txBox="1"/>
          <p:nvPr/>
        </p:nvSpPr>
        <p:spPr>
          <a:xfrm>
            <a:off x="11761076" y="5691030"/>
            <a:ext cx="476412" cy="369332"/>
          </a:xfrm>
          <a:prstGeom prst="rect">
            <a:avLst/>
          </a:prstGeom>
          <a:noFill/>
        </p:spPr>
        <p:txBody>
          <a:bodyPr wrap="none" rtlCol="0">
            <a:spAutoFit/>
          </a:bodyPr>
          <a:lstStyle/>
          <a:p>
            <a:r>
              <a:rPr lang="en-US" dirty="0"/>
              <a:t>5.0</a:t>
            </a:r>
          </a:p>
        </p:txBody>
      </p:sp>
      <p:pic>
        <p:nvPicPr>
          <p:cNvPr id="39" name="Picture 38">
            <a:extLst>
              <a:ext uri="{FF2B5EF4-FFF2-40B4-BE49-F238E27FC236}">
                <a16:creationId xmlns:a16="http://schemas.microsoft.com/office/drawing/2014/main" id="{89CBE18C-AA2F-D240-9E5C-D6A2F291AB60}"/>
              </a:ext>
            </a:extLst>
          </p:cNvPr>
          <p:cNvPicPr>
            <a:picLocks noChangeAspect="1"/>
          </p:cNvPicPr>
          <p:nvPr/>
        </p:nvPicPr>
        <p:blipFill>
          <a:blip r:embed="rId4"/>
          <a:stretch>
            <a:fillRect/>
          </a:stretch>
        </p:blipFill>
        <p:spPr>
          <a:xfrm>
            <a:off x="143215" y="3337559"/>
            <a:ext cx="4507172" cy="2760373"/>
          </a:xfrm>
          <a:prstGeom prst="rect">
            <a:avLst/>
          </a:prstGeom>
        </p:spPr>
      </p:pic>
      <p:sp>
        <p:nvSpPr>
          <p:cNvPr id="41" name="TextBox 40">
            <a:extLst>
              <a:ext uri="{FF2B5EF4-FFF2-40B4-BE49-F238E27FC236}">
                <a16:creationId xmlns:a16="http://schemas.microsoft.com/office/drawing/2014/main" id="{164274DE-F2D6-264C-8E89-058FA09E0DD5}"/>
              </a:ext>
            </a:extLst>
          </p:cNvPr>
          <p:cNvSpPr txBox="1"/>
          <p:nvPr/>
        </p:nvSpPr>
        <p:spPr>
          <a:xfrm>
            <a:off x="-41458" y="771527"/>
            <a:ext cx="468398" cy="369332"/>
          </a:xfrm>
          <a:prstGeom prst="rect">
            <a:avLst/>
          </a:prstGeom>
          <a:noFill/>
        </p:spPr>
        <p:txBody>
          <a:bodyPr wrap="none" rtlCol="0">
            <a:spAutoFit/>
          </a:bodyPr>
          <a:lstStyle/>
          <a:p>
            <a:r>
              <a:rPr lang="en-US" b="1" dirty="0"/>
              <a:t>(A)</a:t>
            </a:r>
          </a:p>
        </p:txBody>
      </p:sp>
      <p:sp>
        <p:nvSpPr>
          <p:cNvPr id="42" name="TextBox 41">
            <a:extLst>
              <a:ext uri="{FF2B5EF4-FFF2-40B4-BE49-F238E27FC236}">
                <a16:creationId xmlns:a16="http://schemas.microsoft.com/office/drawing/2014/main" id="{46E792D0-7CD6-2243-8E85-70380762EA2F}"/>
              </a:ext>
            </a:extLst>
          </p:cNvPr>
          <p:cNvSpPr txBox="1"/>
          <p:nvPr/>
        </p:nvSpPr>
        <p:spPr>
          <a:xfrm>
            <a:off x="11281" y="3008629"/>
            <a:ext cx="529426" cy="369332"/>
          </a:xfrm>
          <a:prstGeom prst="rect">
            <a:avLst/>
          </a:prstGeom>
          <a:noFill/>
        </p:spPr>
        <p:txBody>
          <a:bodyPr wrap="square" rtlCol="0">
            <a:spAutoFit/>
          </a:bodyPr>
          <a:lstStyle/>
          <a:p>
            <a:r>
              <a:rPr lang="en-US" b="1" dirty="0"/>
              <a:t>(B)</a:t>
            </a:r>
          </a:p>
        </p:txBody>
      </p:sp>
      <p:sp>
        <p:nvSpPr>
          <p:cNvPr id="43" name="TextBox 42">
            <a:extLst>
              <a:ext uri="{FF2B5EF4-FFF2-40B4-BE49-F238E27FC236}">
                <a16:creationId xmlns:a16="http://schemas.microsoft.com/office/drawing/2014/main" id="{13F535CD-3032-0D4B-A791-51C1D62815A4}"/>
              </a:ext>
            </a:extLst>
          </p:cNvPr>
          <p:cNvSpPr txBox="1"/>
          <p:nvPr/>
        </p:nvSpPr>
        <p:spPr>
          <a:xfrm>
            <a:off x="5164465" y="857160"/>
            <a:ext cx="450764" cy="369332"/>
          </a:xfrm>
          <a:prstGeom prst="rect">
            <a:avLst/>
          </a:prstGeom>
          <a:noFill/>
        </p:spPr>
        <p:txBody>
          <a:bodyPr wrap="none" rtlCol="0">
            <a:spAutoFit/>
          </a:bodyPr>
          <a:lstStyle/>
          <a:p>
            <a:r>
              <a:rPr lang="en-US" b="1" dirty="0"/>
              <a:t>(C)</a:t>
            </a:r>
          </a:p>
        </p:txBody>
      </p:sp>
      <p:pic>
        <p:nvPicPr>
          <p:cNvPr id="48" name="Picture 47">
            <a:extLst>
              <a:ext uri="{FF2B5EF4-FFF2-40B4-BE49-F238E27FC236}">
                <a16:creationId xmlns:a16="http://schemas.microsoft.com/office/drawing/2014/main" id="{0408802A-6530-3144-B90B-01D6EE4EC535}"/>
              </a:ext>
            </a:extLst>
          </p:cNvPr>
          <p:cNvPicPr>
            <a:picLocks noChangeAspect="1"/>
          </p:cNvPicPr>
          <p:nvPr/>
        </p:nvPicPr>
        <p:blipFill>
          <a:blip r:embed="rId5"/>
          <a:stretch>
            <a:fillRect/>
          </a:stretch>
        </p:blipFill>
        <p:spPr>
          <a:xfrm>
            <a:off x="8991840" y="1241881"/>
            <a:ext cx="2996512" cy="1621768"/>
          </a:xfrm>
          <a:prstGeom prst="rect">
            <a:avLst/>
          </a:prstGeom>
        </p:spPr>
      </p:pic>
    </p:spTree>
    <p:extLst>
      <p:ext uri="{BB962C8B-B14F-4D97-AF65-F5344CB8AC3E}">
        <p14:creationId xmlns:p14="http://schemas.microsoft.com/office/powerpoint/2010/main" val="44406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B7217047-2058-C54D-BDD2-332145B8E894}"/>
              </a:ext>
            </a:extLst>
          </p:cNvPr>
          <p:cNvPicPr>
            <a:picLocks noChangeAspect="1"/>
          </p:cNvPicPr>
          <p:nvPr/>
        </p:nvPicPr>
        <p:blipFill>
          <a:blip r:embed="rId2"/>
          <a:stretch>
            <a:fillRect/>
          </a:stretch>
        </p:blipFill>
        <p:spPr>
          <a:xfrm>
            <a:off x="1205376" y="1728245"/>
            <a:ext cx="4361198" cy="1864199"/>
          </a:xfrm>
          <a:prstGeom prst="rect">
            <a:avLst/>
          </a:prstGeom>
        </p:spPr>
      </p:pic>
      <p:pic>
        <p:nvPicPr>
          <p:cNvPr id="39" name="Picture 38">
            <a:extLst>
              <a:ext uri="{FF2B5EF4-FFF2-40B4-BE49-F238E27FC236}">
                <a16:creationId xmlns:a16="http://schemas.microsoft.com/office/drawing/2014/main" id="{89CBE18C-AA2F-D240-9E5C-D6A2F291AB60}"/>
              </a:ext>
            </a:extLst>
          </p:cNvPr>
          <p:cNvPicPr>
            <a:picLocks noChangeAspect="1"/>
          </p:cNvPicPr>
          <p:nvPr/>
        </p:nvPicPr>
        <p:blipFill>
          <a:blip r:embed="rId3"/>
          <a:stretch>
            <a:fillRect/>
          </a:stretch>
        </p:blipFill>
        <p:spPr>
          <a:xfrm>
            <a:off x="5947115" y="1280159"/>
            <a:ext cx="4507172" cy="2760373"/>
          </a:xfrm>
          <a:prstGeom prst="rect">
            <a:avLst/>
          </a:prstGeom>
        </p:spPr>
      </p:pic>
      <p:sp>
        <p:nvSpPr>
          <p:cNvPr id="41" name="TextBox 40">
            <a:extLst>
              <a:ext uri="{FF2B5EF4-FFF2-40B4-BE49-F238E27FC236}">
                <a16:creationId xmlns:a16="http://schemas.microsoft.com/office/drawing/2014/main" id="{164274DE-F2D6-264C-8E89-058FA09E0DD5}"/>
              </a:ext>
            </a:extLst>
          </p:cNvPr>
          <p:cNvSpPr txBox="1"/>
          <p:nvPr/>
        </p:nvSpPr>
        <p:spPr>
          <a:xfrm>
            <a:off x="1088842" y="1388050"/>
            <a:ext cx="468398" cy="369332"/>
          </a:xfrm>
          <a:prstGeom prst="rect">
            <a:avLst/>
          </a:prstGeom>
          <a:noFill/>
        </p:spPr>
        <p:txBody>
          <a:bodyPr wrap="none" rtlCol="0">
            <a:spAutoFit/>
          </a:bodyPr>
          <a:lstStyle/>
          <a:p>
            <a:r>
              <a:rPr lang="en-US" b="1" dirty="0"/>
              <a:t>(A)</a:t>
            </a:r>
          </a:p>
        </p:txBody>
      </p:sp>
      <p:sp>
        <p:nvSpPr>
          <p:cNvPr id="42" name="TextBox 41">
            <a:extLst>
              <a:ext uri="{FF2B5EF4-FFF2-40B4-BE49-F238E27FC236}">
                <a16:creationId xmlns:a16="http://schemas.microsoft.com/office/drawing/2014/main" id="{46E792D0-7CD6-2243-8E85-70380762EA2F}"/>
              </a:ext>
            </a:extLst>
          </p:cNvPr>
          <p:cNvSpPr txBox="1"/>
          <p:nvPr/>
        </p:nvSpPr>
        <p:spPr>
          <a:xfrm>
            <a:off x="5566574" y="1210237"/>
            <a:ext cx="529426"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7534405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44">
            <a:extLst>
              <a:ext uri="{FF2B5EF4-FFF2-40B4-BE49-F238E27FC236}">
                <a16:creationId xmlns:a16="http://schemas.microsoft.com/office/drawing/2014/main" id="{B7217047-2058-C54D-BDD2-332145B8E894}"/>
              </a:ext>
            </a:extLst>
          </p:cNvPr>
          <p:cNvPicPr>
            <a:picLocks noChangeAspect="1"/>
          </p:cNvPicPr>
          <p:nvPr/>
        </p:nvPicPr>
        <p:blipFill>
          <a:blip r:embed="rId2"/>
          <a:stretch>
            <a:fillRect/>
          </a:stretch>
        </p:blipFill>
        <p:spPr>
          <a:xfrm>
            <a:off x="1205376" y="1728245"/>
            <a:ext cx="4361198" cy="1864199"/>
          </a:xfrm>
          <a:prstGeom prst="rect">
            <a:avLst/>
          </a:prstGeom>
        </p:spPr>
      </p:pic>
      <p:pic>
        <p:nvPicPr>
          <p:cNvPr id="39" name="Picture 38">
            <a:extLst>
              <a:ext uri="{FF2B5EF4-FFF2-40B4-BE49-F238E27FC236}">
                <a16:creationId xmlns:a16="http://schemas.microsoft.com/office/drawing/2014/main" id="{89CBE18C-AA2F-D240-9E5C-D6A2F291AB60}"/>
              </a:ext>
            </a:extLst>
          </p:cNvPr>
          <p:cNvPicPr>
            <a:picLocks noChangeAspect="1"/>
          </p:cNvPicPr>
          <p:nvPr/>
        </p:nvPicPr>
        <p:blipFill>
          <a:blip r:embed="rId3"/>
          <a:stretch>
            <a:fillRect/>
          </a:stretch>
        </p:blipFill>
        <p:spPr>
          <a:xfrm>
            <a:off x="5947115" y="1280159"/>
            <a:ext cx="4507172" cy="2760373"/>
          </a:xfrm>
          <a:prstGeom prst="rect">
            <a:avLst/>
          </a:prstGeom>
        </p:spPr>
      </p:pic>
      <p:sp>
        <p:nvSpPr>
          <p:cNvPr id="41" name="TextBox 40">
            <a:extLst>
              <a:ext uri="{FF2B5EF4-FFF2-40B4-BE49-F238E27FC236}">
                <a16:creationId xmlns:a16="http://schemas.microsoft.com/office/drawing/2014/main" id="{164274DE-F2D6-264C-8E89-058FA09E0DD5}"/>
              </a:ext>
            </a:extLst>
          </p:cNvPr>
          <p:cNvSpPr txBox="1"/>
          <p:nvPr/>
        </p:nvSpPr>
        <p:spPr>
          <a:xfrm>
            <a:off x="1088842" y="1388050"/>
            <a:ext cx="468398" cy="369332"/>
          </a:xfrm>
          <a:prstGeom prst="rect">
            <a:avLst/>
          </a:prstGeom>
          <a:noFill/>
        </p:spPr>
        <p:txBody>
          <a:bodyPr wrap="none" rtlCol="0">
            <a:spAutoFit/>
          </a:bodyPr>
          <a:lstStyle/>
          <a:p>
            <a:r>
              <a:rPr lang="en-US" b="1" dirty="0"/>
              <a:t>(A)</a:t>
            </a:r>
          </a:p>
        </p:txBody>
      </p:sp>
      <p:sp>
        <p:nvSpPr>
          <p:cNvPr id="42" name="TextBox 41">
            <a:extLst>
              <a:ext uri="{FF2B5EF4-FFF2-40B4-BE49-F238E27FC236}">
                <a16:creationId xmlns:a16="http://schemas.microsoft.com/office/drawing/2014/main" id="{46E792D0-7CD6-2243-8E85-70380762EA2F}"/>
              </a:ext>
            </a:extLst>
          </p:cNvPr>
          <p:cNvSpPr txBox="1"/>
          <p:nvPr/>
        </p:nvSpPr>
        <p:spPr>
          <a:xfrm>
            <a:off x="5566574" y="1210237"/>
            <a:ext cx="529426" cy="369332"/>
          </a:xfrm>
          <a:prstGeom prst="rect">
            <a:avLst/>
          </a:prstGeom>
          <a:noFill/>
        </p:spPr>
        <p:txBody>
          <a:bodyPr wrap="square" rtlCol="0">
            <a:spAutoFit/>
          </a:bodyPr>
          <a:lstStyle/>
          <a:p>
            <a:r>
              <a:rPr lang="en-US" b="1" dirty="0"/>
              <a:t>(B)</a:t>
            </a:r>
          </a:p>
        </p:txBody>
      </p:sp>
    </p:spTree>
    <p:extLst>
      <p:ext uri="{BB962C8B-B14F-4D97-AF65-F5344CB8AC3E}">
        <p14:creationId xmlns:p14="http://schemas.microsoft.com/office/powerpoint/2010/main" val="36205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36316E-404A-DC47-83F8-F4882D0227D5}"/>
              </a:ext>
            </a:extLst>
          </p:cNvPr>
          <p:cNvPicPr>
            <a:picLocks noChangeAspect="1"/>
          </p:cNvPicPr>
          <p:nvPr/>
        </p:nvPicPr>
        <p:blipFill>
          <a:blip r:embed="rId2"/>
          <a:stretch>
            <a:fillRect/>
          </a:stretch>
        </p:blipFill>
        <p:spPr>
          <a:xfrm>
            <a:off x="1111517" y="0"/>
            <a:ext cx="9968965" cy="6858000"/>
          </a:xfrm>
          <a:prstGeom prst="rect">
            <a:avLst/>
          </a:prstGeom>
        </p:spPr>
      </p:pic>
    </p:spTree>
    <p:extLst>
      <p:ext uri="{BB962C8B-B14F-4D97-AF65-F5344CB8AC3E}">
        <p14:creationId xmlns:p14="http://schemas.microsoft.com/office/powerpoint/2010/main" val="2315553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771230-C341-634B-BD31-8CAC338C25A5}"/>
              </a:ext>
            </a:extLst>
          </p:cNvPr>
          <p:cNvPicPr>
            <a:picLocks noChangeAspect="1"/>
          </p:cNvPicPr>
          <p:nvPr/>
        </p:nvPicPr>
        <p:blipFill>
          <a:blip r:embed="rId2"/>
          <a:stretch>
            <a:fillRect/>
          </a:stretch>
        </p:blipFill>
        <p:spPr>
          <a:xfrm>
            <a:off x="1091513" y="0"/>
            <a:ext cx="10008973" cy="6858000"/>
          </a:xfrm>
          <a:prstGeom prst="rect">
            <a:avLst/>
          </a:prstGeom>
        </p:spPr>
      </p:pic>
    </p:spTree>
    <p:extLst>
      <p:ext uri="{BB962C8B-B14F-4D97-AF65-F5344CB8AC3E}">
        <p14:creationId xmlns:p14="http://schemas.microsoft.com/office/powerpoint/2010/main" val="2874344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A0BC3DA-E59C-9B41-82BB-2EA030D38DC7}"/>
              </a:ext>
            </a:extLst>
          </p:cNvPr>
          <p:cNvPicPr>
            <a:picLocks noChangeAspect="1"/>
          </p:cNvPicPr>
          <p:nvPr/>
        </p:nvPicPr>
        <p:blipFill>
          <a:blip r:embed="rId2"/>
          <a:stretch>
            <a:fillRect/>
          </a:stretch>
        </p:blipFill>
        <p:spPr>
          <a:xfrm>
            <a:off x="1140449" y="0"/>
            <a:ext cx="9911101" cy="6858000"/>
          </a:xfrm>
          <a:prstGeom prst="rect">
            <a:avLst/>
          </a:prstGeom>
        </p:spPr>
      </p:pic>
    </p:spTree>
    <p:extLst>
      <p:ext uri="{BB962C8B-B14F-4D97-AF65-F5344CB8AC3E}">
        <p14:creationId xmlns:p14="http://schemas.microsoft.com/office/powerpoint/2010/main" val="33864569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058FF9-7F2A-D541-AC10-2E833D934711}"/>
              </a:ext>
            </a:extLst>
          </p:cNvPr>
          <p:cNvPicPr>
            <a:picLocks noChangeAspect="1"/>
          </p:cNvPicPr>
          <p:nvPr/>
        </p:nvPicPr>
        <p:blipFill rotWithShape="1">
          <a:blip r:embed="rId2"/>
          <a:srcRect l="5007" r="8193"/>
          <a:stretch/>
        </p:blipFill>
        <p:spPr>
          <a:xfrm>
            <a:off x="291104" y="1110343"/>
            <a:ext cx="5047016" cy="4023360"/>
          </a:xfrm>
          <a:prstGeom prst="rect">
            <a:avLst/>
          </a:prstGeom>
        </p:spPr>
      </p:pic>
      <p:sp>
        <p:nvSpPr>
          <p:cNvPr id="50" name="TextBox 49">
            <a:extLst>
              <a:ext uri="{FF2B5EF4-FFF2-40B4-BE49-F238E27FC236}">
                <a16:creationId xmlns:a16="http://schemas.microsoft.com/office/drawing/2014/main" id="{2CF4D6E1-A94A-F242-9DC6-8B36A41C7D80}"/>
              </a:ext>
            </a:extLst>
          </p:cNvPr>
          <p:cNvSpPr txBox="1"/>
          <p:nvPr/>
        </p:nvSpPr>
        <p:spPr>
          <a:xfrm>
            <a:off x="4569716" y="4852012"/>
            <a:ext cx="550151" cy="246221"/>
          </a:xfrm>
          <a:prstGeom prst="rect">
            <a:avLst/>
          </a:prstGeom>
          <a:noFill/>
        </p:spPr>
        <p:txBody>
          <a:bodyPr wrap="none" rtlCol="0">
            <a:spAutoFit/>
          </a:bodyPr>
          <a:lstStyle/>
          <a:p>
            <a:r>
              <a:rPr lang="en-US" sz="1000" b="1" dirty="0"/>
              <a:t>0.5 μm</a:t>
            </a:r>
          </a:p>
        </p:txBody>
      </p:sp>
      <p:pic>
        <p:nvPicPr>
          <p:cNvPr id="3" name="Picture 2">
            <a:extLst>
              <a:ext uri="{FF2B5EF4-FFF2-40B4-BE49-F238E27FC236}">
                <a16:creationId xmlns:a16="http://schemas.microsoft.com/office/drawing/2014/main" id="{3AFF0C94-ADFC-1241-A7EF-EB6C95898040}"/>
              </a:ext>
            </a:extLst>
          </p:cNvPr>
          <p:cNvPicPr>
            <a:picLocks noChangeAspect="1"/>
          </p:cNvPicPr>
          <p:nvPr/>
        </p:nvPicPr>
        <p:blipFill>
          <a:blip r:embed="rId3"/>
          <a:stretch>
            <a:fillRect/>
          </a:stretch>
        </p:blipFill>
        <p:spPr>
          <a:xfrm>
            <a:off x="5509801" y="1476103"/>
            <a:ext cx="5338119" cy="3657600"/>
          </a:xfrm>
          <a:prstGeom prst="rect">
            <a:avLst/>
          </a:prstGeom>
        </p:spPr>
      </p:pic>
      <p:sp>
        <p:nvSpPr>
          <p:cNvPr id="4" name="Rectangle 3">
            <a:extLst>
              <a:ext uri="{FF2B5EF4-FFF2-40B4-BE49-F238E27FC236}">
                <a16:creationId xmlns:a16="http://schemas.microsoft.com/office/drawing/2014/main" id="{42B3BFD6-67D6-5D4E-882F-27F9A3ED9A59}"/>
              </a:ext>
            </a:extLst>
          </p:cNvPr>
          <p:cNvSpPr/>
          <p:nvPr/>
        </p:nvSpPr>
        <p:spPr>
          <a:xfrm>
            <a:off x="119423" y="1293223"/>
            <a:ext cx="324128" cy="369332"/>
          </a:xfrm>
          <a:prstGeom prst="rect">
            <a:avLst/>
          </a:prstGeom>
        </p:spPr>
        <p:txBody>
          <a:bodyPr wrap="none">
            <a:spAutoFit/>
          </a:bodyPr>
          <a:lstStyle/>
          <a:p>
            <a:r>
              <a:rPr lang="en-US" b="1" dirty="0"/>
              <a:t>A</a:t>
            </a:r>
            <a:endParaRPr lang="en-US" dirty="0"/>
          </a:p>
        </p:txBody>
      </p:sp>
      <p:sp>
        <p:nvSpPr>
          <p:cNvPr id="5" name="Rectangle 4">
            <a:extLst>
              <a:ext uri="{FF2B5EF4-FFF2-40B4-BE49-F238E27FC236}">
                <a16:creationId xmlns:a16="http://schemas.microsoft.com/office/drawing/2014/main" id="{4BC557F3-C367-084F-A022-927D6BB17AEC}"/>
              </a:ext>
            </a:extLst>
          </p:cNvPr>
          <p:cNvSpPr/>
          <p:nvPr/>
        </p:nvSpPr>
        <p:spPr>
          <a:xfrm>
            <a:off x="5352546" y="1293223"/>
            <a:ext cx="314510" cy="369332"/>
          </a:xfrm>
          <a:prstGeom prst="rect">
            <a:avLst/>
          </a:prstGeom>
        </p:spPr>
        <p:txBody>
          <a:bodyPr wrap="none">
            <a:spAutoFit/>
          </a:bodyPr>
          <a:lstStyle/>
          <a:p>
            <a:r>
              <a:rPr lang="en-US" b="1" dirty="0"/>
              <a:t>B</a:t>
            </a:r>
            <a:endParaRPr lang="en-US" dirty="0"/>
          </a:p>
        </p:txBody>
      </p:sp>
      <p:cxnSp>
        <p:nvCxnSpPr>
          <p:cNvPr id="29" name="Straight Arrow Connector 28">
            <a:extLst>
              <a:ext uri="{FF2B5EF4-FFF2-40B4-BE49-F238E27FC236}">
                <a16:creationId xmlns:a16="http://schemas.microsoft.com/office/drawing/2014/main" id="{F38CEA01-FD9A-D54E-9695-A8F41ACA569B}"/>
              </a:ext>
            </a:extLst>
          </p:cNvPr>
          <p:cNvCxnSpPr>
            <a:cxnSpLocks/>
          </p:cNvCxnSpPr>
          <p:nvPr/>
        </p:nvCxnSpPr>
        <p:spPr>
          <a:xfrm flipV="1">
            <a:off x="624258" y="4744174"/>
            <a:ext cx="0" cy="188260"/>
          </a:xfrm>
          <a:prstGeom prst="straightConnector1">
            <a:avLst/>
          </a:prstGeom>
          <a:ln w="15875">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11B1560-764A-234C-9E98-1C4E02DAF8C0}"/>
              </a:ext>
            </a:extLst>
          </p:cNvPr>
          <p:cNvCxnSpPr>
            <a:cxnSpLocks/>
          </p:cNvCxnSpPr>
          <p:nvPr/>
        </p:nvCxnSpPr>
        <p:spPr>
          <a:xfrm>
            <a:off x="624258" y="4932434"/>
            <a:ext cx="193742" cy="93108"/>
          </a:xfrm>
          <a:prstGeom prst="straightConnector1">
            <a:avLst/>
          </a:prstGeom>
          <a:ln w="15875">
            <a:solidFill>
              <a:srgbClr val="00B05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9880BF4-34C9-514F-8A60-23DB6C328338}"/>
              </a:ext>
            </a:extLst>
          </p:cNvPr>
          <p:cNvCxnSpPr>
            <a:cxnSpLocks/>
          </p:cNvCxnSpPr>
          <p:nvPr/>
        </p:nvCxnSpPr>
        <p:spPr>
          <a:xfrm flipH="1">
            <a:off x="443551" y="4932434"/>
            <a:ext cx="180707" cy="69489"/>
          </a:xfrm>
          <a:prstGeom prst="straightConnector1">
            <a:avLst/>
          </a:prstGeom>
          <a:ln w="15875">
            <a:solidFill>
              <a:srgbClr val="FF260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8D1FA45E-115B-D142-9F37-2AB6324C7BCE}"/>
              </a:ext>
            </a:extLst>
          </p:cNvPr>
          <p:cNvSpPr/>
          <p:nvPr/>
        </p:nvSpPr>
        <p:spPr>
          <a:xfrm>
            <a:off x="5509801" y="4932434"/>
            <a:ext cx="278156" cy="20126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36" name="Straight Arrow Connector 35">
            <a:extLst>
              <a:ext uri="{FF2B5EF4-FFF2-40B4-BE49-F238E27FC236}">
                <a16:creationId xmlns:a16="http://schemas.microsoft.com/office/drawing/2014/main" id="{37F6336D-BA2C-AA41-9C00-AE2D42FFE89A}"/>
              </a:ext>
            </a:extLst>
          </p:cNvPr>
          <p:cNvCxnSpPr>
            <a:cxnSpLocks/>
          </p:cNvCxnSpPr>
          <p:nvPr/>
        </p:nvCxnSpPr>
        <p:spPr>
          <a:xfrm>
            <a:off x="5530868" y="5001923"/>
            <a:ext cx="284993" cy="0"/>
          </a:xfrm>
          <a:prstGeom prst="straightConnector1">
            <a:avLst/>
          </a:prstGeom>
          <a:ln w="15875">
            <a:solidFill>
              <a:srgbClr val="FF0000"/>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4EE48BAA-A6AD-7A41-B130-59282CE2552C}"/>
              </a:ext>
            </a:extLst>
          </p:cNvPr>
          <p:cNvCxnSpPr>
            <a:cxnSpLocks/>
          </p:cNvCxnSpPr>
          <p:nvPr/>
        </p:nvCxnSpPr>
        <p:spPr>
          <a:xfrm flipV="1">
            <a:off x="5530868" y="4755393"/>
            <a:ext cx="0" cy="246530"/>
          </a:xfrm>
          <a:prstGeom prst="straightConnector1">
            <a:avLst/>
          </a:prstGeom>
          <a:ln w="15875">
            <a:headEnd type="none" w="med" len="med"/>
            <a:tailEnd type="triangle" w="sm" len="sm"/>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6200EBC7-6DCD-894A-95E3-2B5959CC37FB}"/>
              </a:ext>
            </a:extLst>
          </p:cNvPr>
          <p:cNvSpPr txBox="1"/>
          <p:nvPr/>
        </p:nvSpPr>
        <p:spPr>
          <a:xfrm>
            <a:off x="5746770" y="4872093"/>
            <a:ext cx="240772" cy="261610"/>
          </a:xfrm>
          <a:prstGeom prst="rect">
            <a:avLst/>
          </a:prstGeom>
          <a:noFill/>
        </p:spPr>
        <p:txBody>
          <a:bodyPr wrap="none" rtlCol="0">
            <a:spAutoFit/>
          </a:bodyPr>
          <a:lstStyle/>
          <a:p>
            <a:r>
              <a:rPr lang="en-US" sz="1050" b="1" dirty="0"/>
              <a:t>z</a:t>
            </a:r>
          </a:p>
        </p:txBody>
      </p:sp>
      <p:sp>
        <p:nvSpPr>
          <p:cNvPr id="41" name="TextBox 40">
            <a:extLst>
              <a:ext uri="{FF2B5EF4-FFF2-40B4-BE49-F238E27FC236}">
                <a16:creationId xmlns:a16="http://schemas.microsoft.com/office/drawing/2014/main" id="{7ADE48C7-BCBD-EA44-A4A3-EE335AE2F7FC}"/>
              </a:ext>
            </a:extLst>
          </p:cNvPr>
          <p:cNvSpPr txBox="1"/>
          <p:nvPr/>
        </p:nvSpPr>
        <p:spPr>
          <a:xfrm>
            <a:off x="5421476" y="4552476"/>
            <a:ext cx="248786" cy="253916"/>
          </a:xfrm>
          <a:prstGeom prst="rect">
            <a:avLst/>
          </a:prstGeom>
          <a:noFill/>
        </p:spPr>
        <p:txBody>
          <a:bodyPr wrap="none" rtlCol="0">
            <a:spAutoFit/>
          </a:bodyPr>
          <a:lstStyle/>
          <a:p>
            <a:r>
              <a:rPr lang="en-US" sz="1050" b="1" dirty="0"/>
              <a:t>y</a:t>
            </a:r>
          </a:p>
        </p:txBody>
      </p:sp>
      <p:sp>
        <p:nvSpPr>
          <p:cNvPr id="42" name="TextBox 41">
            <a:extLst>
              <a:ext uri="{FF2B5EF4-FFF2-40B4-BE49-F238E27FC236}">
                <a16:creationId xmlns:a16="http://schemas.microsoft.com/office/drawing/2014/main" id="{17B35D5C-E564-534D-A4E9-194BED635556}"/>
              </a:ext>
            </a:extLst>
          </p:cNvPr>
          <p:cNvSpPr txBox="1"/>
          <p:nvPr/>
        </p:nvSpPr>
        <p:spPr>
          <a:xfrm>
            <a:off x="501468" y="4531634"/>
            <a:ext cx="248786" cy="253916"/>
          </a:xfrm>
          <a:prstGeom prst="rect">
            <a:avLst/>
          </a:prstGeom>
          <a:noFill/>
        </p:spPr>
        <p:txBody>
          <a:bodyPr wrap="none" rtlCol="0">
            <a:spAutoFit/>
          </a:bodyPr>
          <a:lstStyle/>
          <a:p>
            <a:r>
              <a:rPr lang="en-US" sz="1050" b="1" dirty="0"/>
              <a:t>y</a:t>
            </a:r>
          </a:p>
        </p:txBody>
      </p:sp>
      <p:sp>
        <p:nvSpPr>
          <p:cNvPr id="43" name="TextBox 42">
            <a:extLst>
              <a:ext uri="{FF2B5EF4-FFF2-40B4-BE49-F238E27FC236}">
                <a16:creationId xmlns:a16="http://schemas.microsoft.com/office/drawing/2014/main" id="{D6B5B4FC-B0C1-D04C-B512-DBBB77722AC3}"/>
              </a:ext>
            </a:extLst>
          </p:cNvPr>
          <p:cNvSpPr txBox="1"/>
          <p:nvPr/>
        </p:nvSpPr>
        <p:spPr>
          <a:xfrm>
            <a:off x="282686" y="4878658"/>
            <a:ext cx="240772" cy="261610"/>
          </a:xfrm>
          <a:prstGeom prst="rect">
            <a:avLst/>
          </a:prstGeom>
          <a:noFill/>
        </p:spPr>
        <p:txBody>
          <a:bodyPr wrap="none" rtlCol="0">
            <a:spAutoFit/>
          </a:bodyPr>
          <a:lstStyle/>
          <a:p>
            <a:r>
              <a:rPr lang="en-US" sz="1050" b="1" dirty="0"/>
              <a:t>z</a:t>
            </a:r>
          </a:p>
        </p:txBody>
      </p:sp>
      <p:sp>
        <p:nvSpPr>
          <p:cNvPr id="44" name="TextBox 43">
            <a:extLst>
              <a:ext uri="{FF2B5EF4-FFF2-40B4-BE49-F238E27FC236}">
                <a16:creationId xmlns:a16="http://schemas.microsoft.com/office/drawing/2014/main" id="{DB1C251A-6089-0F45-90E1-2FB550AB78BF}"/>
              </a:ext>
            </a:extLst>
          </p:cNvPr>
          <p:cNvSpPr txBox="1"/>
          <p:nvPr/>
        </p:nvSpPr>
        <p:spPr>
          <a:xfrm>
            <a:off x="745329" y="4898584"/>
            <a:ext cx="247184" cy="253916"/>
          </a:xfrm>
          <a:prstGeom prst="rect">
            <a:avLst/>
          </a:prstGeom>
          <a:noFill/>
        </p:spPr>
        <p:txBody>
          <a:bodyPr wrap="none" rtlCol="0">
            <a:spAutoFit/>
          </a:bodyPr>
          <a:lstStyle/>
          <a:p>
            <a:r>
              <a:rPr lang="en-US" sz="1050" b="1" dirty="0"/>
              <a:t>x</a:t>
            </a:r>
          </a:p>
        </p:txBody>
      </p:sp>
      <p:cxnSp>
        <p:nvCxnSpPr>
          <p:cNvPr id="46" name="Straight Connector 45">
            <a:extLst>
              <a:ext uri="{FF2B5EF4-FFF2-40B4-BE49-F238E27FC236}">
                <a16:creationId xmlns:a16="http://schemas.microsoft.com/office/drawing/2014/main" id="{47A958AD-9D14-4048-98D2-BF35CD65E8F0}"/>
              </a:ext>
            </a:extLst>
          </p:cNvPr>
          <p:cNvCxnSpPr>
            <a:cxnSpLocks/>
          </p:cNvCxnSpPr>
          <p:nvPr/>
        </p:nvCxnSpPr>
        <p:spPr>
          <a:xfrm rot="5400000" flipV="1">
            <a:off x="4844792" y="4633408"/>
            <a:ext cx="0" cy="530352"/>
          </a:xfrm>
          <a:prstGeom prst="line">
            <a:avLst/>
          </a:prstGeom>
          <a:ln w="15875"/>
        </p:spPr>
        <p:style>
          <a:lnRef idx="1">
            <a:schemeClr val="dk1"/>
          </a:lnRef>
          <a:fillRef idx="0">
            <a:schemeClr val="dk1"/>
          </a:fillRef>
          <a:effectRef idx="0">
            <a:schemeClr val="dk1"/>
          </a:effectRef>
          <a:fontRef idx="minor">
            <a:schemeClr val="tx1"/>
          </a:fontRef>
        </p:style>
      </p:cxnSp>
      <p:cxnSp>
        <p:nvCxnSpPr>
          <p:cNvPr id="47" name="Straight Connector 46">
            <a:extLst>
              <a:ext uri="{FF2B5EF4-FFF2-40B4-BE49-F238E27FC236}">
                <a16:creationId xmlns:a16="http://schemas.microsoft.com/office/drawing/2014/main" id="{349563E7-BBE1-4F48-9414-664DA13E0502}"/>
              </a:ext>
            </a:extLst>
          </p:cNvPr>
          <p:cNvCxnSpPr>
            <a:cxnSpLocks/>
          </p:cNvCxnSpPr>
          <p:nvPr/>
        </p:nvCxnSpPr>
        <p:spPr>
          <a:xfrm flipV="1">
            <a:off x="4579616" y="4856681"/>
            <a:ext cx="0" cy="83806"/>
          </a:xfrm>
          <a:prstGeom prst="line">
            <a:avLst/>
          </a:prstGeom>
          <a:ln w="15875"/>
        </p:spPr>
        <p:style>
          <a:lnRef idx="1">
            <a:schemeClr val="dk1"/>
          </a:lnRef>
          <a:fillRef idx="0">
            <a:schemeClr val="dk1"/>
          </a:fillRef>
          <a:effectRef idx="0">
            <a:schemeClr val="dk1"/>
          </a:effectRef>
          <a:fontRef idx="minor">
            <a:schemeClr val="tx1"/>
          </a:fontRef>
        </p:style>
      </p:cxnSp>
      <p:cxnSp>
        <p:nvCxnSpPr>
          <p:cNvPr id="49" name="Straight Connector 48">
            <a:extLst>
              <a:ext uri="{FF2B5EF4-FFF2-40B4-BE49-F238E27FC236}">
                <a16:creationId xmlns:a16="http://schemas.microsoft.com/office/drawing/2014/main" id="{05C7F649-E0F5-C54F-A242-ADB48FBEFF7C}"/>
              </a:ext>
            </a:extLst>
          </p:cNvPr>
          <p:cNvCxnSpPr>
            <a:cxnSpLocks/>
          </p:cNvCxnSpPr>
          <p:nvPr/>
        </p:nvCxnSpPr>
        <p:spPr>
          <a:xfrm flipV="1">
            <a:off x="5109968" y="4856681"/>
            <a:ext cx="0" cy="83806"/>
          </a:xfrm>
          <a:prstGeom prst="line">
            <a:avLst/>
          </a:prstGeom>
          <a:ln w="15875"/>
        </p:spPr>
        <p:style>
          <a:lnRef idx="1">
            <a:schemeClr val="dk1"/>
          </a:lnRef>
          <a:fillRef idx="0">
            <a:schemeClr val="dk1"/>
          </a:fillRef>
          <a:effectRef idx="0">
            <a:schemeClr val="dk1"/>
          </a:effectRef>
          <a:fontRef idx="minor">
            <a:schemeClr val="tx1"/>
          </a:fontRef>
        </p:style>
      </p:cxnSp>
      <p:cxnSp>
        <p:nvCxnSpPr>
          <p:cNvPr id="52" name="Straight Connector 51">
            <a:extLst>
              <a:ext uri="{FF2B5EF4-FFF2-40B4-BE49-F238E27FC236}">
                <a16:creationId xmlns:a16="http://schemas.microsoft.com/office/drawing/2014/main" id="{359739C5-48A7-AF40-88DB-21AEEB0A6433}"/>
              </a:ext>
            </a:extLst>
          </p:cNvPr>
          <p:cNvCxnSpPr>
            <a:cxnSpLocks/>
          </p:cNvCxnSpPr>
          <p:nvPr/>
        </p:nvCxnSpPr>
        <p:spPr>
          <a:xfrm rot="5400000">
            <a:off x="10409155" y="4546540"/>
            <a:ext cx="0" cy="704088"/>
          </a:xfrm>
          <a:prstGeom prst="line">
            <a:avLst/>
          </a:prstGeom>
          <a:ln w="15875"/>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B3EEAD9A-6CC5-6B45-910A-AB72CFFB379F}"/>
              </a:ext>
            </a:extLst>
          </p:cNvPr>
          <p:cNvCxnSpPr>
            <a:cxnSpLocks/>
          </p:cNvCxnSpPr>
          <p:nvPr/>
        </p:nvCxnSpPr>
        <p:spPr>
          <a:xfrm flipV="1">
            <a:off x="10057111" y="4856681"/>
            <a:ext cx="0" cy="83806"/>
          </a:xfrm>
          <a:prstGeom prst="line">
            <a:avLst/>
          </a:prstGeom>
          <a:ln w="15875"/>
        </p:spPr>
        <p:style>
          <a:lnRef idx="1">
            <a:schemeClr val="dk1"/>
          </a:lnRef>
          <a:fillRef idx="0">
            <a:schemeClr val="dk1"/>
          </a:fillRef>
          <a:effectRef idx="0">
            <a:schemeClr val="dk1"/>
          </a:effectRef>
          <a:fontRef idx="minor">
            <a:schemeClr val="tx1"/>
          </a:fontRef>
        </p:style>
      </p:cxnSp>
      <p:cxnSp>
        <p:nvCxnSpPr>
          <p:cNvPr id="59" name="Straight Connector 58">
            <a:extLst>
              <a:ext uri="{FF2B5EF4-FFF2-40B4-BE49-F238E27FC236}">
                <a16:creationId xmlns:a16="http://schemas.microsoft.com/office/drawing/2014/main" id="{AA1314BA-D5CC-5746-BC2B-D748D28AC5A3}"/>
              </a:ext>
            </a:extLst>
          </p:cNvPr>
          <p:cNvCxnSpPr>
            <a:cxnSpLocks/>
          </p:cNvCxnSpPr>
          <p:nvPr/>
        </p:nvCxnSpPr>
        <p:spPr>
          <a:xfrm flipV="1">
            <a:off x="10761199" y="4853079"/>
            <a:ext cx="0" cy="83806"/>
          </a:xfrm>
          <a:prstGeom prst="line">
            <a:avLst/>
          </a:prstGeom>
          <a:ln w="15875"/>
        </p:spPr>
        <p:style>
          <a:lnRef idx="1">
            <a:schemeClr val="dk1"/>
          </a:lnRef>
          <a:fillRef idx="0">
            <a:schemeClr val="dk1"/>
          </a:fillRef>
          <a:effectRef idx="0">
            <a:schemeClr val="dk1"/>
          </a:effectRef>
          <a:fontRef idx="minor">
            <a:schemeClr val="tx1"/>
          </a:fontRef>
        </p:style>
      </p:cxnSp>
      <p:sp>
        <p:nvSpPr>
          <p:cNvPr id="60" name="TextBox 59">
            <a:extLst>
              <a:ext uri="{FF2B5EF4-FFF2-40B4-BE49-F238E27FC236}">
                <a16:creationId xmlns:a16="http://schemas.microsoft.com/office/drawing/2014/main" id="{CE417649-A305-FC43-B72F-90006AEE4762}"/>
              </a:ext>
            </a:extLst>
          </p:cNvPr>
          <p:cNvSpPr txBox="1"/>
          <p:nvPr/>
        </p:nvSpPr>
        <p:spPr>
          <a:xfrm>
            <a:off x="10100968" y="4852012"/>
            <a:ext cx="620683" cy="246221"/>
          </a:xfrm>
          <a:prstGeom prst="rect">
            <a:avLst/>
          </a:prstGeom>
          <a:noFill/>
        </p:spPr>
        <p:txBody>
          <a:bodyPr wrap="none" rtlCol="0">
            <a:spAutoFit/>
          </a:bodyPr>
          <a:lstStyle/>
          <a:p>
            <a:r>
              <a:rPr lang="en-US" sz="1000" b="1" dirty="0"/>
              <a:t>0.25 μm</a:t>
            </a:r>
          </a:p>
        </p:txBody>
      </p:sp>
      <p:sp>
        <p:nvSpPr>
          <p:cNvPr id="61" name="Rectangle 60">
            <a:extLst>
              <a:ext uri="{FF2B5EF4-FFF2-40B4-BE49-F238E27FC236}">
                <a16:creationId xmlns:a16="http://schemas.microsoft.com/office/drawing/2014/main" id="{FF8528F1-9B72-AA45-A378-A91A6656EFD0}"/>
              </a:ext>
            </a:extLst>
          </p:cNvPr>
          <p:cNvSpPr/>
          <p:nvPr/>
        </p:nvSpPr>
        <p:spPr>
          <a:xfrm>
            <a:off x="10715789" y="1375245"/>
            <a:ext cx="220456" cy="2017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72684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CBA2AF-0255-2C49-8367-C5A43465EA08}"/>
              </a:ext>
            </a:extLst>
          </p:cNvPr>
          <p:cNvSpPr/>
          <p:nvPr/>
        </p:nvSpPr>
        <p:spPr>
          <a:xfrm>
            <a:off x="8311793" y="791110"/>
            <a:ext cx="996594" cy="4726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E209BF89-4DF1-1448-8B73-2224A0DCF2ED}"/>
              </a:ext>
            </a:extLst>
          </p:cNvPr>
          <p:cNvPicPr>
            <a:picLocks noChangeAspect="1"/>
          </p:cNvPicPr>
          <p:nvPr/>
        </p:nvPicPr>
        <p:blipFill>
          <a:blip r:embed="rId3">
            <a:clrChange>
              <a:clrFrom>
                <a:srgbClr val="FAFAFC"/>
              </a:clrFrom>
              <a:clrTo>
                <a:srgbClr val="FAFAFC">
                  <a:alpha val="0"/>
                </a:srgbClr>
              </a:clrTo>
            </a:clrChange>
          </a:blip>
          <a:stretch>
            <a:fillRect/>
          </a:stretch>
        </p:blipFill>
        <p:spPr>
          <a:xfrm>
            <a:off x="2343516" y="472611"/>
            <a:ext cx="7504968" cy="5594279"/>
          </a:xfrm>
          <a:prstGeom prst="rect">
            <a:avLst/>
          </a:prstGeom>
        </p:spPr>
      </p:pic>
      <p:sp>
        <p:nvSpPr>
          <p:cNvPr id="9" name="TextBox 8">
            <a:extLst>
              <a:ext uri="{FF2B5EF4-FFF2-40B4-BE49-F238E27FC236}">
                <a16:creationId xmlns:a16="http://schemas.microsoft.com/office/drawing/2014/main" id="{95B9B18D-C415-F149-8129-4F988DAF0F47}"/>
              </a:ext>
            </a:extLst>
          </p:cNvPr>
          <p:cNvSpPr txBox="1"/>
          <p:nvPr/>
        </p:nvSpPr>
        <p:spPr>
          <a:xfrm>
            <a:off x="2105310" y="6016057"/>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0" name="TextBox 9">
            <a:extLst>
              <a:ext uri="{FF2B5EF4-FFF2-40B4-BE49-F238E27FC236}">
                <a16:creationId xmlns:a16="http://schemas.microsoft.com/office/drawing/2014/main" id="{B07820C5-F5AE-BB49-9775-75255CDB05FC}"/>
              </a:ext>
            </a:extLst>
          </p:cNvPr>
          <p:cNvSpPr txBox="1"/>
          <p:nvPr/>
        </p:nvSpPr>
        <p:spPr>
          <a:xfrm>
            <a:off x="3202255" y="6016057"/>
            <a:ext cx="439544"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11" name="TextBox 10">
            <a:extLst>
              <a:ext uri="{FF2B5EF4-FFF2-40B4-BE49-F238E27FC236}">
                <a16:creationId xmlns:a16="http://schemas.microsoft.com/office/drawing/2014/main" id="{475A2937-68CD-5749-918B-C44FCE0BCABD}"/>
              </a:ext>
            </a:extLst>
          </p:cNvPr>
          <p:cNvSpPr txBox="1"/>
          <p:nvPr/>
        </p:nvSpPr>
        <p:spPr>
          <a:xfrm>
            <a:off x="4299200" y="6016057"/>
            <a:ext cx="439544"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2" name="TextBox 11">
            <a:extLst>
              <a:ext uri="{FF2B5EF4-FFF2-40B4-BE49-F238E27FC236}">
                <a16:creationId xmlns:a16="http://schemas.microsoft.com/office/drawing/2014/main" id="{E17BCEB6-1514-DE47-9915-51470A283C7D}"/>
              </a:ext>
            </a:extLst>
          </p:cNvPr>
          <p:cNvSpPr txBox="1"/>
          <p:nvPr/>
        </p:nvSpPr>
        <p:spPr>
          <a:xfrm>
            <a:off x="5396145" y="6016057"/>
            <a:ext cx="439544"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13" name="TextBox 12">
            <a:extLst>
              <a:ext uri="{FF2B5EF4-FFF2-40B4-BE49-F238E27FC236}">
                <a16:creationId xmlns:a16="http://schemas.microsoft.com/office/drawing/2014/main" id="{C1ED1B68-DA3C-AD47-A8C6-05AF5677A8F6}"/>
              </a:ext>
            </a:extLst>
          </p:cNvPr>
          <p:cNvSpPr txBox="1"/>
          <p:nvPr/>
        </p:nvSpPr>
        <p:spPr>
          <a:xfrm>
            <a:off x="6447168" y="6016057"/>
            <a:ext cx="439544"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14" name="TextBox 13">
            <a:extLst>
              <a:ext uri="{FF2B5EF4-FFF2-40B4-BE49-F238E27FC236}">
                <a16:creationId xmlns:a16="http://schemas.microsoft.com/office/drawing/2014/main" id="{00807575-FC94-F740-8185-29B88170D241}"/>
              </a:ext>
            </a:extLst>
          </p:cNvPr>
          <p:cNvSpPr txBox="1"/>
          <p:nvPr/>
        </p:nvSpPr>
        <p:spPr>
          <a:xfrm>
            <a:off x="7498191" y="6016057"/>
            <a:ext cx="439544"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15" name="TextBox 14">
            <a:extLst>
              <a:ext uri="{FF2B5EF4-FFF2-40B4-BE49-F238E27FC236}">
                <a16:creationId xmlns:a16="http://schemas.microsoft.com/office/drawing/2014/main" id="{E182A24F-CFC2-4941-8FC2-7877E0CE2557}"/>
              </a:ext>
            </a:extLst>
          </p:cNvPr>
          <p:cNvSpPr txBox="1"/>
          <p:nvPr/>
        </p:nvSpPr>
        <p:spPr>
          <a:xfrm>
            <a:off x="8549214" y="6016015"/>
            <a:ext cx="439544"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16" name="TextBox 15">
            <a:extLst>
              <a:ext uri="{FF2B5EF4-FFF2-40B4-BE49-F238E27FC236}">
                <a16:creationId xmlns:a16="http://schemas.microsoft.com/office/drawing/2014/main" id="{71BD0608-8466-B54C-A5B5-475E05975D07}"/>
              </a:ext>
            </a:extLst>
          </p:cNvPr>
          <p:cNvSpPr txBox="1"/>
          <p:nvPr/>
        </p:nvSpPr>
        <p:spPr>
          <a:xfrm>
            <a:off x="9600237" y="6016015"/>
            <a:ext cx="439544" cy="307777"/>
          </a:xfrm>
          <a:prstGeom prst="rect">
            <a:avLst/>
          </a:prstGeom>
          <a:noFill/>
        </p:spPr>
        <p:txBody>
          <a:bodyPr wrap="none" rtlCol="0">
            <a:spAutoFit/>
          </a:bodyPr>
          <a:lstStyle/>
          <a:p>
            <a:r>
              <a:rPr lang="en-US" sz="1400" dirty="0">
                <a:latin typeface="Avenir Next" panose="020B0503020202020204" pitchFamily="34" charset="0"/>
              </a:rPr>
              <a:t>4.5</a:t>
            </a:r>
          </a:p>
        </p:txBody>
      </p:sp>
      <p:sp>
        <p:nvSpPr>
          <p:cNvPr id="17" name="TextBox 16">
            <a:extLst>
              <a:ext uri="{FF2B5EF4-FFF2-40B4-BE49-F238E27FC236}">
                <a16:creationId xmlns:a16="http://schemas.microsoft.com/office/drawing/2014/main" id="{8441D05D-17CA-D14F-B541-B75B1BDD1AF9}"/>
              </a:ext>
            </a:extLst>
          </p:cNvPr>
          <p:cNvSpPr txBox="1"/>
          <p:nvPr/>
        </p:nvSpPr>
        <p:spPr>
          <a:xfrm>
            <a:off x="1970963" y="5605224"/>
            <a:ext cx="439544" cy="307777"/>
          </a:xfrm>
          <a:prstGeom prst="rect">
            <a:avLst/>
          </a:prstGeom>
          <a:noFill/>
        </p:spPr>
        <p:txBody>
          <a:bodyPr wrap="none" rtlCol="0">
            <a:spAutoFit/>
          </a:bodyPr>
          <a:lstStyle/>
          <a:p>
            <a:r>
              <a:rPr lang="en-US" sz="1400" dirty="0">
                <a:latin typeface="Avenir Next" panose="020B0503020202020204" pitchFamily="34" charset="0"/>
              </a:rPr>
              <a:t>0.0</a:t>
            </a:r>
          </a:p>
        </p:txBody>
      </p:sp>
      <p:sp>
        <p:nvSpPr>
          <p:cNvPr id="18" name="TextBox 17">
            <a:extLst>
              <a:ext uri="{FF2B5EF4-FFF2-40B4-BE49-F238E27FC236}">
                <a16:creationId xmlns:a16="http://schemas.microsoft.com/office/drawing/2014/main" id="{5286AEEB-99B7-6744-A6A7-5C5258BEC343}"/>
              </a:ext>
            </a:extLst>
          </p:cNvPr>
          <p:cNvSpPr txBox="1"/>
          <p:nvPr/>
        </p:nvSpPr>
        <p:spPr>
          <a:xfrm>
            <a:off x="2001671" y="4612965"/>
            <a:ext cx="439544" cy="307777"/>
          </a:xfrm>
          <a:prstGeom prst="rect">
            <a:avLst/>
          </a:prstGeom>
          <a:noFill/>
        </p:spPr>
        <p:txBody>
          <a:bodyPr wrap="none" rtlCol="0">
            <a:spAutoFit/>
          </a:bodyPr>
          <a:lstStyle/>
          <a:p>
            <a:r>
              <a:rPr lang="en-US" sz="1400" dirty="0">
                <a:latin typeface="Avenir Next" panose="020B0503020202020204" pitchFamily="34" charset="0"/>
              </a:rPr>
              <a:t>0.2</a:t>
            </a:r>
          </a:p>
        </p:txBody>
      </p:sp>
      <p:sp>
        <p:nvSpPr>
          <p:cNvPr id="19" name="TextBox 18">
            <a:extLst>
              <a:ext uri="{FF2B5EF4-FFF2-40B4-BE49-F238E27FC236}">
                <a16:creationId xmlns:a16="http://schemas.microsoft.com/office/drawing/2014/main" id="{739BD2C2-215B-8A4C-81FF-370DB340B341}"/>
              </a:ext>
            </a:extLst>
          </p:cNvPr>
          <p:cNvSpPr txBox="1"/>
          <p:nvPr/>
        </p:nvSpPr>
        <p:spPr>
          <a:xfrm>
            <a:off x="1985867" y="3626056"/>
            <a:ext cx="439544" cy="307777"/>
          </a:xfrm>
          <a:prstGeom prst="rect">
            <a:avLst/>
          </a:prstGeom>
          <a:noFill/>
        </p:spPr>
        <p:txBody>
          <a:bodyPr wrap="none" rtlCol="0">
            <a:spAutoFit/>
          </a:bodyPr>
          <a:lstStyle/>
          <a:p>
            <a:r>
              <a:rPr lang="en-US" sz="1400" dirty="0">
                <a:latin typeface="Avenir Next" panose="020B0503020202020204" pitchFamily="34" charset="0"/>
              </a:rPr>
              <a:t>0.4</a:t>
            </a:r>
          </a:p>
        </p:txBody>
      </p:sp>
      <p:sp>
        <p:nvSpPr>
          <p:cNvPr id="20" name="TextBox 19">
            <a:extLst>
              <a:ext uri="{FF2B5EF4-FFF2-40B4-BE49-F238E27FC236}">
                <a16:creationId xmlns:a16="http://schemas.microsoft.com/office/drawing/2014/main" id="{960F9F28-5FBC-1B4E-B837-EC5DD9EC645B}"/>
              </a:ext>
            </a:extLst>
          </p:cNvPr>
          <p:cNvSpPr txBox="1"/>
          <p:nvPr/>
        </p:nvSpPr>
        <p:spPr>
          <a:xfrm>
            <a:off x="2016575" y="2633797"/>
            <a:ext cx="439544" cy="307777"/>
          </a:xfrm>
          <a:prstGeom prst="rect">
            <a:avLst/>
          </a:prstGeom>
          <a:noFill/>
        </p:spPr>
        <p:txBody>
          <a:bodyPr wrap="none" rtlCol="0">
            <a:spAutoFit/>
          </a:bodyPr>
          <a:lstStyle/>
          <a:p>
            <a:r>
              <a:rPr lang="en-US" sz="1400" dirty="0">
                <a:latin typeface="Avenir Next" panose="020B0503020202020204" pitchFamily="34" charset="0"/>
              </a:rPr>
              <a:t>0.6</a:t>
            </a:r>
          </a:p>
        </p:txBody>
      </p:sp>
      <p:sp>
        <p:nvSpPr>
          <p:cNvPr id="21" name="TextBox 20">
            <a:extLst>
              <a:ext uri="{FF2B5EF4-FFF2-40B4-BE49-F238E27FC236}">
                <a16:creationId xmlns:a16="http://schemas.microsoft.com/office/drawing/2014/main" id="{C9523B9C-4372-B449-A229-A9E8E4203282}"/>
              </a:ext>
            </a:extLst>
          </p:cNvPr>
          <p:cNvSpPr txBox="1"/>
          <p:nvPr/>
        </p:nvSpPr>
        <p:spPr>
          <a:xfrm>
            <a:off x="2001671" y="1651597"/>
            <a:ext cx="439544" cy="307777"/>
          </a:xfrm>
          <a:prstGeom prst="rect">
            <a:avLst/>
          </a:prstGeom>
          <a:noFill/>
        </p:spPr>
        <p:txBody>
          <a:bodyPr wrap="none" rtlCol="0">
            <a:spAutoFit/>
          </a:bodyPr>
          <a:lstStyle/>
          <a:p>
            <a:r>
              <a:rPr lang="en-US" sz="1400" dirty="0">
                <a:latin typeface="Avenir Next" panose="020B0503020202020204" pitchFamily="34" charset="0"/>
              </a:rPr>
              <a:t>0.8</a:t>
            </a:r>
          </a:p>
        </p:txBody>
      </p:sp>
      <p:sp>
        <p:nvSpPr>
          <p:cNvPr id="22" name="TextBox 21">
            <a:extLst>
              <a:ext uri="{FF2B5EF4-FFF2-40B4-BE49-F238E27FC236}">
                <a16:creationId xmlns:a16="http://schemas.microsoft.com/office/drawing/2014/main" id="{21D59899-9D80-164D-B441-2E0A853EC86A}"/>
              </a:ext>
            </a:extLst>
          </p:cNvPr>
          <p:cNvSpPr txBox="1"/>
          <p:nvPr/>
        </p:nvSpPr>
        <p:spPr>
          <a:xfrm>
            <a:off x="2019925" y="654629"/>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23" name="TextBox 22">
            <a:extLst>
              <a:ext uri="{FF2B5EF4-FFF2-40B4-BE49-F238E27FC236}">
                <a16:creationId xmlns:a16="http://schemas.microsoft.com/office/drawing/2014/main" id="{177CA9C4-C661-B04B-BBB2-5B45C0AC1C83}"/>
              </a:ext>
            </a:extLst>
          </p:cNvPr>
          <p:cNvSpPr txBox="1"/>
          <p:nvPr/>
        </p:nvSpPr>
        <p:spPr>
          <a:xfrm>
            <a:off x="5042249" y="6293709"/>
            <a:ext cx="1207831" cy="369332"/>
          </a:xfrm>
          <a:prstGeom prst="rect">
            <a:avLst/>
          </a:prstGeom>
          <a:noFill/>
        </p:spPr>
        <p:txBody>
          <a:bodyPr wrap="none" rtlCol="0">
            <a:spAutoFit/>
          </a:bodyPr>
          <a:lstStyle/>
          <a:p>
            <a:r>
              <a:rPr lang="en-US" dirty="0">
                <a:latin typeface="Avenir Next" panose="020B0503020202020204" pitchFamily="34" charset="0"/>
              </a:rPr>
              <a:t>Time (ms)</a:t>
            </a:r>
          </a:p>
        </p:txBody>
      </p:sp>
      <p:sp>
        <p:nvSpPr>
          <p:cNvPr id="24" name="TextBox 23">
            <a:extLst>
              <a:ext uri="{FF2B5EF4-FFF2-40B4-BE49-F238E27FC236}">
                <a16:creationId xmlns:a16="http://schemas.microsoft.com/office/drawing/2014/main" id="{B7EC5266-4D5D-6847-8B53-36B9733A01AE}"/>
              </a:ext>
            </a:extLst>
          </p:cNvPr>
          <p:cNvSpPr txBox="1"/>
          <p:nvPr/>
        </p:nvSpPr>
        <p:spPr>
          <a:xfrm rot="16200000">
            <a:off x="1340873" y="2946066"/>
            <a:ext cx="1124603" cy="400110"/>
          </a:xfrm>
          <a:prstGeom prst="rect">
            <a:avLst/>
          </a:prstGeom>
          <a:noFill/>
        </p:spPr>
        <p:txBody>
          <a:bodyPr wrap="none" rtlCol="0">
            <a:spAutoFit/>
          </a:bodyPr>
          <a:lstStyle/>
          <a:p>
            <a:r>
              <a:rPr lang="en-US" sz="2000" dirty="0">
                <a:latin typeface="Avenir Next" panose="020B0503020202020204" pitchFamily="34" charset="0"/>
              </a:rPr>
              <a:t>Fraction</a:t>
            </a:r>
            <a:endParaRPr lang="en-US" sz="2400" dirty="0">
              <a:latin typeface="Avenir Next" panose="020B0503020202020204" pitchFamily="34" charset="0"/>
            </a:endParaRPr>
          </a:p>
        </p:txBody>
      </p:sp>
      <p:sp>
        <p:nvSpPr>
          <p:cNvPr id="25" name="TextBox 24">
            <a:extLst>
              <a:ext uri="{FF2B5EF4-FFF2-40B4-BE49-F238E27FC236}">
                <a16:creationId xmlns:a16="http://schemas.microsoft.com/office/drawing/2014/main" id="{B5B0C459-A2DD-1B4D-8481-280923EF3EB8}"/>
              </a:ext>
            </a:extLst>
          </p:cNvPr>
          <p:cNvSpPr txBox="1"/>
          <p:nvPr/>
        </p:nvSpPr>
        <p:spPr>
          <a:xfrm>
            <a:off x="3985545" y="97592"/>
            <a:ext cx="4386650" cy="523220"/>
          </a:xfrm>
          <a:prstGeom prst="rect">
            <a:avLst/>
          </a:prstGeom>
          <a:noFill/>
        </p:spPr>
        <p:txBody>
          <a:bodyPr wrap="none" rtlCol="0">
            <a:spAutoFit/>
          </a:bodyPr>
          <a:lstStyle/>
          <a:p>
            <a:r>
              <a:rPr lang="en-US" sz="2800" b="1" dirty="0">
                <a:latin typeface="Avenir Next" panose="020B0503020202020204" pitchFamily="34" charset="0"/>
              </a:rPr>
              <a:t>Fraction of Open VDCCs</a:t>
            </a:r>
            <a:endParaRPr lang="en-US" sz="3200" b="1" dirty="0">
              <a:latin typeface="Avenir Next" panose="020B0503020202020204" pitchFamily="34" charset="0"/>
            </a:endParaRPr>
          </a:p>
        </p:txBody>
      </p:sp>
      <p:sp>
        <p:nvSpPr>
          <p:cNvPr id="26" name="Rectangle 25">
            <a:extLst>
              <a:ext uri="{FF2B5EF4-FFF2-40B4-BE49-F238E27FC236}">
                <a16:creationId xmlns:a16="http://schemas.microsoft.com/office/drawing/2014/main" id="{E0A7A69C-FA47-E442-A332-D018063BC165}"/>
              </a:ext>
            </a:extLst>
          </p:cNvPr>
          <p:cNvSpPr/>
          <p:nvPr/>
        </p:nvSpPr>
        <p:spPr>
          <a:xfrm>
            <a:off x="7518883" y="1006349"/>
            <a:ext cx="1713150" cy="1060309"/>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FC503ADC-A384-9042-9BAB-4D58D43C35DC}"/>
              </a:ext>
            </a:extLst>
          </p:cNvPr>
          <p:cNvSpPr txBox="1"/>
          <p:nvPr/>
        </p:nvSpPr>
        <p:spPr>
          <a:xfrm>
            <a:off x="8232362" y="1028298"/>
            <a:ext cx="1037848"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Markov</a:t>
            </a:r>
          </a:p>
        </p:txBody>
      </p:sp>
      <p:sp>
        <p:nvSpPr>
          <p:cNvPr id="28" name="TextBox 27">
            <a:extLst>
              <a:ext uri="{FF2B5EF4-FFF2-40B4-BE49-F238E27FC236}">
                <a16:creationId xmlns:a16="http://schemas.microsoft.com/office/drawing/2014/main" id="{4003F256-0E56-DC44-B330-EF14DDB5FAC5}"/>
              </a:ext>
            </a:extLst>
          </p:cNvPr>
          <p:cNvSpPr txBox="1"/>
          <p:nvPr/>
        </p:nvSpPr>
        <p:spPr>
          <a:xfrm>
            <a:off x="8213264" y="1386736"/>
            <a:ext cx="841897"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MCell</a:t>
            </a:r>
          </a:p>
        </p:txBody>
      </p:sp>
      <p:sp>
        <p:nvSpPr>
          <p:cNvPr id="29" name="TextBox 28">
            <a:extLst>
              <a:ext uri="{FF2B5EF4-FFF2-40B4-BE49-F238E27FC236}">
                <a16:creationId xmlns:a16="http://schemas.microsoft.com/office/drawing/2014/main" id="{1BEA34A5-F993-F649-9F63-6B30E4DEBC9B}"/>
              </a:ext>
            </a:extLst>
          </p:cNvPr>
          <p:cNvSpPr txBox="1"/>
          <p:nvPr/>
        </p:nvSpPr>
        <p:spPr>
          <a:xfrm>
            <a:off x="8202277" y="1719275"/>
            <a:ext cx="699230"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ODE</a:t>
            </a:r>
          </a:p>
        </p:txBody>
      </p:sp>
      <p:cxnSp>
        <p:nvCxnSpPr>
          <p:cNvPr id="30" name="Straight Connector 29">
            <a:extLst>
              <a:ext uri="{FF2B5EF4-FFF2-40B4-BE49-F238E27FC236}">
                <a16:creationId xmlns:a16="http://schemas.microsoft.com/office/drawing/2014/main" id="{B69C688D-BE28-5E45-A8D0-87A917AC908E}"/>
              </a:ext>
            </a:extLst>
          </p:cNvPr>
          <p:cNvCxnSpPr>
            <a:cxnSpLocks/>
          </p:cNvCxnSpPr>
          <p:nvPr/>
        </p:nvCxnSpPr>
        <p:spPr>
          <a:xfrm>
            <a:off x="7661146" y="1179009"/>
            <a:ext cx="552118" cy="0"/>
          </a:xfrm>
          <a:prstGeom prst="line">
            <a:avLst/>
          </a:prstGeom>
          <a:ln w="28575">
            <a:solidFill>
              <a:srgbClr val="4B72AF"/>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B0895FD7-A7E8-E14E-99E4-63E0126D9627}"/>
              </a:ext>
            </a:extLst>
          </p:cNvPr>
          <p:cNvCxnSpPr>
            <a:cxnSpLocks/>
          </p:cNvCxnSpPr>
          <p:nvPr/>
        </p:nvCxnSpPr>
        <p:spPr>
          <a:xfrm>
            <a:off x="7661676" y="1542425"/>
            <a:ext cx="552118" cy="0"/>
          </a:xfrm>
          <a:prstGeom prst="line">
            <a:avLst/>
          </a:prstGeom>
          <a:ln w="28575">
            <a:solidFill>
              <a:srgbClr val="D7292A"/>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3548B257-9C79-BA43-A9B2-BC4DEFF4115F}"/>
              </a:ext>
            </a:extLst>
          </p:cNvPr>
          <p:cNvCxnSpPr>
            <a:cxnSpLocks/>
          </p:cNvCxnSpPr>
          <p:nvPr/>
        </p:nvCxnSpPr>
        <p:spPr>
          <a:xfrm>
            <a:off x="7680244" y="1875696"/>
            <a:ext cx="552118" cy="0"/>
          </a:xfrm>
          <a:prstGeom prst="line">
            <a:avLst/>
          </a:prstGeom>
          <a:ln w="28575">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44177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6CBA2AF-0255-2C49-8367-C5A43465EA08}"/>
              </a:ext>
            </a:extLst>
          </p:cNvPr>
          <p:cNvSpPr/>
          <p:nvPr/>
        </p:nvSpPr>
        <p:spPr>
          <a:xfrm>
            <a:off x="8311793" y="1089061"/>
            <a:ext cx="996594" cy="472611"/>
          </a:xfrm>
          <a:prstGeom prst="rect">
            <a:avLst/>
          </a:prstGeom>
          <a:solidFill>
            <a:schemeClr val="bg1"/>
          </a:solidFill>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7" name="Picture 6">
            <a:extLst>
              <a:ext uri="{FF2B5EF4-FFF2-40B4-BE49-F238E27FC236}">
                <a16:creationId xmlns:a16="http://schemas.microsoft.com/office/drawing/2014/main" id="{E209BF89-4DF1-1448-8B73-2224A0DCF2ED}"/>
              </a:ext>
            </a:extLst>
          </p:cNvPr>
          <p:cNvPicPr>
            <a:picLocks noChangeAspect="1"/>
          </p:cNvPicPr>
          <p:nvPr/>
        </p:nvPicPr>
        <p:blipFill>
          <a:blip r:embed="rId2">
            <a:clrChange>
              <a:clrFrom>
                <a:srgbClr val="FAFAFC"/>
              </a:clrFrom>
              <a:clrTo>
                <a:srgbClr val="FAFAFC">
                  <a:alpha val="0"/>
                </a:srgbClr>
              </a:clrTo>
            </a:clrChange>
          </a:blip>
          <a:stretch>
            <a:fillRect/>
          </a:stretch>
        </p:blipFill>
        <p:spPr>
          <a:xfrm>
            <a:off x="2343516" y="770562"/>
            <a:ext cx="7504968" cy="5594279"/>
          </a:xfrm>
          <a:prstGeom prst="rect">
            <a:avLst/>
          </a:prstGeom>
        </p:spPr>
      </p:pic>
      <p:sp>
        <p:nvSpPr>
          <p:cNvPr id="9" name="TextBox 8">
            <a:extLst>
              <a:ext uri="{FF2B5EF4-FFF2-40B4-BE49-F238E27FC236}">
                <a16:creationId xmlns:a16="http://schemas.microsoft.com/office/drawing/2014/main" id="{95B9B18D-C415-F149-8129-4F988DAF0F47}"/>
              </a:ext>
            </a:extLst>
          </p:cNvPr>
          <p:cNvSpPr txBox="1"/>
          <p:nvPr/>
        </p:nvSpPr>
        <p:spPr>
          <a:xfrm>
            <a:off x="2105310" y="6314008"/>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0" name="TextBox 9">
            <a:extLst>
              <a:ext uri="{FF2B5EF4-FFF2-40B4-BE49-F238E27FC236}">
                <a16:creationId xmlns:a16="http://schemas.microsoft.com/office/drawing/2014/main" id="{B07820C5-F5AE-BB49-9775-75255CDB05FC}"/>
              </a:ext>
            </a:extLst>
          </p:cNvPr>
          <p:cNvSpPr txBox="1"/>
          <p:nvPr/>
        </p:nvSpPr>
        <p:spPr>
          <a:xfrm>
            <a:off x="3202255" y="6314008"/>
            <a:ext cx="439544"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11" name="TextBox 10">
            <a:extLst>
              <a:ext uri="{FF2B5EF4-FFF2-40B4-BE49-F238E27FC236}">
                <a16:creationId xmlns:a16="http://schemas.microsoft.com/office/drawing/2014/main" id="{475A2937-68CD-5749-918B-C44FCE0BCABD}"/>
              </a:ext>
            </a:extLst>
          </p:cNvPr>
          <p:cNvSpPr txBox="1"/>
          <p:nvPr/>
        </p:nvSpPr>
        <p:spPr>
          <a:xfrm>
            <a:off x="4299200" y="6314008"/>
            <a:ext cx="439544"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2" name="TextBox 11">
            <a:extLst>
              <a:ext uri="{FF2B5EF4-FFF2-40B4-BE49-F238E27FC236}">
                <a16:creationId xmlns:a16="http://schemas.microsoft.com/office/drawing/2014/main" id="{E17BCEB6-1514-DE47-9915-51470A283C7D}"/>
              </a:ext>
            </a:extLst>
          </p:cNvPr>
          <p:cNvSpPr txBox="1"/>
          <p:nvPr/>
        </p:nvSpPr>
        <p:spPr>
          <a:xfrm>
            <a:off x="5396145" y="6314008"/>
            <a:ext cx="439544"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13" name="TextBox 12">
            <a:extLst>
              <a:ext uri="{FF2B5EF4-FFF2-40B4-BE49-F238E27FC236}">
                <a16:creationId xmlns:a16="http://schemas.microsoft.com/office/drawing/2014/main" id="{C1ED1B68-DA3C-AD47-A8C6-05AF5677A8F6}"/>
              </a:ext>
            </a:extLst>
          </p:cNvPr>
          <p:cNvSpPr txBox="1"/>
          <p:nvPr/>
        </p:nvSpPr>
        <p:spPr>
          <a:xfrm>
            <a:off x="6447168" y="6314008"/>
            <a:ext cx="439544"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14" name="TextBox 13">
            <a:extLst>
              <a:ext uri="{FF2B5EF4-FFF2-40B4-BE49-F238E27FC236}">
                <a16:creationId xmlns:a16="http://schemas.microsoft.com/office/drawing/2014/main" id="{00807575-FC94-F740-8185-29B88170D241}"/>
              </a:ext>
            </a:extLst>
          </p:cNvPr>
          <p:cNvSpPr txBox="1"/>
          <p:nvPr/>
        </p:nvSpPr>
        <p:spPr>
          <a:xfrm>
            <a:off x="7498191" y="6314008"/>
            <a:ext cx="439544"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15" name="TextBox 14">
            <a:extLst>
              <a:ext uri="{FF2B5EF4-FFF2-40B4-BE49-F238E27FC236}">
                <a16:creationId xmlns:a16="http://schemas.microsoft.com/office/drawing/2014/main" id="{E182A24F-CFC2-4941-8FC2-7877E0CE2557}"/>
              </a:ext>
            </a:extLst>
          </p:cNvPr>
          <p:cNvSpPr txBox="1"/>
          <p:nvPr/>
        </p:nvSpPr>
        <p:spPr>
          <a:xfrm>
            <a:off x="8549214" y="6313966"/>
            <a:ext cx="439544"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16" name="TextBox 15">
            <a:extLst>
              <a:ext uri="{FF2B5EF4-FFF2-40B4-BE49-F238E27FC236}">
                <a16:creationId xmlns:a16="http://schemas.microsoft.com/office/drawing/2014/main" id="{71BD0608-8466-B54C-A5B5-475E05975D07}"/>
              </a:ext>
            </a:extLst>
          </p:cNvPr>
          <p:cNvSpPr txBox="1"/>
          <p:nvPr/>
        </p:nvSpPr>
        <p:spPr>
          <a:xfrm>
            <a:off x="9600237" y="6313966"/>
            <a:ext cx="439544" cy="307777"/>
          </a:xfrm>
          <a:prstGeom prst="rect">
            <a:avLst/>
          </a:prstGeom>
          <a:noFill/>
        </p:spPr>
        <p:txBody>
          <a:bodyPr wrap="none" rtlCol="0">
            <a:spAutoFit/>
          </a:bodyPr>
          <a:lstStyle/>
          <a:p>
            <a:r>
              <a:rPr lang="en-US" sz="1400" dirty="0">
                <a:latin typeface="Avenir Next" panose="020B0503020202020204" pitchFamily="34" charset="0"/>
              </a:rPr>
              <a:t>4.5</a:t>
            </a:r>
          </a:p>
        </p:txBody>
      </p:sp>
      <p:sp>
        <p:nvSpPr>
          <p:cNvPr id="17" name="TextBox 16">
            <a:extLst>
              <a:ext uri="{FF2B5EF4-FFF2-40B4-BE49-F238E27FC236}">
                <a16:creationId xmlns:a16="http://schemas.microsoft.com/office/drawing/2014/main" id="{8441D05D-17CA-D14F-B541-B75B1BDD1AF9}"/>
              </a:ext>
            </a:extLst>
          </p:cNvPr>
          <p:cNvSpPr txBox="1"/>
          <p:nvPr/>
        </p:nvSpPr>
        <p:spPr>
          <a:xfrm>
            <a:off x="1970963" y="5605224"/>
            <a:ext cx="439544" cy="307777"/>
          </a:xfrm>
          <a:prstGeom prst="rect">
            <a:avLst/>
          </a:prstGeom>
          <a:noFill/>
        </p:spPr>
        <p:txBody>
          <a:bodyPr wrap="none" rtlCol="0">
            <a:spAutoFit/>
          </a:bodyPr>
          <a:lstStyle/>
          <a:p>
            <a:r>
              <a:rPr lang="en-US" sz="1400" dirty="0">
                <a:latin typeface="Avenir Next" panose="020B0503020202020204" pitchFamily="34" charset="0"/>
              </a:rPr>
              <a:t>0.0</a:t>
            </a:r>
          </a:p>
        </p:txBody>
      </p:sp>
      <p:sp>
        <p:nvSpPr>
          <p:cNvPr id="18" name="TextBox 17">
            <a:extLst>
              <a:ext uri="{FF2B5EF4-FFF2-40B4-BE49-F238E27FC236}">
                <a16:creationId xmlns:a16="http://schemas.microsoft.com/office/drawing/2014/main" id="{5286AEEB-99B7-6744-A6A7-5C5258BEC343}"/>
              </a:ext>
            </a:extLst>
          </p:cNvPr>
          <p:cNvSpPr txBox="1"/>
          <p:nvPr/>
        </p:nvSpPr>
        <p:spPr>
          <a:xfrm>
            <a:off x="2001671" y="4910916"/>
            <a:ext cx="439544" cy="307777"/>
          </a:xfrm>
          <a:prstGeom prst="rect">
            <a:avLst/>
          </a:prstGeom>
          <a:noFill/>
        </p:spPr>
        <p:txBody>
          <a:bodyPr wrap="none" rtlCol="0">
            <a:spAutoFit/>
          </a:bodyPr>
          <a:lstStyle/>
          <a:p>
            <a:r>
              <a:rPr lang="en-US" sz="1400" dirty="0">
                <a:latin typeface="Avenir Next" panose="020B0503020202020204" pitchFamily="34" charset="0"/>
              </a:rPr>
              <a:t>0.2</a:t>
            </a:r>
          </a:p>
        </p:txBody>
      </p:sp>
      <p:sp>
        <p:nvSpPr>
          <p:cNvPr id="19" name="TextBox 18">
            <a:extLst>
              <a:ext uri="{FF2B5EF4-FFF2-40B4-BE49-F238E27FC236}">
                <a16:creationId xmlns:a16="http://schemas.microsoft.com/office/drawing/2014/main" id="{739BD2C2-215B-8A4C-81FF-370DB340B341}"/>
              </a:ext>
            </a:extLst>
          </p:cNvPr>
          <p:cNvSpPr txBox="1"/>
          <p:nvPr/>
        </p:nvSpPr>
        <p:spPr>
          <a:xfrm>
            <a:off x="1985867" y="3924007"/>
            <a:ext cx="439544" cy="307777"/>
          </a:xfrm>
          <a:prstGeom prst="rect">
            <a:avLst/>
          </a:prstGeom>
          <a:noFill/>
        </p:spPr>
        <p:txBody>
          <a:bodyPr wrap="none" rtlCol="0">
            <a:spAutoFit/>
          </a:bodyPr>
          <a:lstStyle/>
          <a:p>
            <a:r>
              <a:rPr lang="en-US" sz="1400" dirty="0">
                <a:latin typeface="Avenir Next" panose="020B0503020202020204" pitchFamily="34" charset="0"/>
              </a:rPr>
              <a:t>0.4</a:t>
            </a:r>
          </a:p>
        </p:txBody>
      </p:sp>
      <p:sp>
        <p:nvSpPr>
          <p:cNvPr id="20" name="TextBox 19">
            <a:extLst>
              <a:ext uri="{FF2B5EF4-FFF2-40B4-BE49-F238E27FC236}">
                <a16:creationId xmlns:a16="http://schemas.microsoft.com/office/drawing/2014/main" id="{960F9F28-5FBC-1B4E-B837-EC5DD9EC645B}"/>
              </a:ext>
            </a:extLst>
          </p:cNvPr>
          <p:cNvSpPr txBox="1"/>
          <p:nvPr/>
        </p:nvSpPr>
        <p:spPr>
          <a:xfrm>
            <a:off x="2016575" y="2931748"/>
            <a:ext cx="439544" cy="307777"/>
          </a:xfrm>
          <a:prstGeom prst="rect">
            <a:avLst/>
          </a:prstGeom>
          <a:noFill/>
        </p:spPr>
        <p:txBody>
          <a:bodyPr wrap="none" rtlCol="0">
            <a:spAutoFit/>
          </a:bodyPr>
          <a:lstStyle/>
          <a:p>
            <a:r>
              <a:rPr lang="en-US" sz="1400" dirty="0">
                <a:latin typeface="Avenir Next" panose="020B0503020202020204" pitchFamily="34" charset="0"/>
              </a:rPr>
              <a:t>0.6</a:t>
            </a:r>
          </a:p>
        </p:txBody>
      </p:sp>
      <p:sp>
        <p:nvSpPr>
          <p:cNvPr id="21" name="TextBox 20">
            <a:extLst>
              <a:ext uri="{FF2B5EF4-FFF2-40B4-BE49-F238E27FC236}">
                <a16:creationId xmlns:a16="http://schemas.microsoft.com/office/drawing/2014/main" id="{C9523B9C-4372-B449-A229-A9E8E4203282}"/>
              </a:ext>
            </a:extLst>
          </p:cNvPr>
          <p:cNvSpPr txBox="1"/>
          <p:nvPr/>
        </p:nvSpPr>
        <p:spPr>
          <a:xfrm>
            <a:off x="2001671" y="1949548"/>
            <a:ext cx="439544" cy="307777"/>
          </a:xfrm>
          <a:prstGeom prst="rect">
            <a:avLst/>
          </a:prstGeom>
          <a:noFill/>
        </p:spPr>
        <p:txBody>
          <a:bodyPr wrap="none" rtlCol="0">
            <a:spAutoFit/>
          </a:bodyPr>
          <a:lstStyle/>
          <a:p>
            <a:r>
              <a:rPr lang="en-US" sz="1400" dirty="0">
                <a:latin typeface="Avenir Next" panose="020B0503020202020204" pitchFamily="34" charset="0"/>
              </a:rPr>
              <a:t>0.8</a:t>
            </a:r>
          </a:p>
        </p:txBody>
      </p:sp>
      <p:sp>
        <p:nvSpPr>
          <p:cNvPr id="22" name="TextBox 21">
            <a:extLst>
              <a:ext uri="{FF2B5EF4-FFF2-40B4-BE49-F238E27FC236}">
                <a16:creationId xmlns:a16="http://schemas.microsoft.com/office/drawing/2014/main" id="{21D59899-9D80-164D-B441-2E0A853EC86A}"/>
              </a:ext>
            </a:extLst>
          </p:cNvPr>
          <p:cNvSpPr txBox="1"/>
          <p:nvPr/>
        </p:nvSpPr>
        <p:spPr>
          <a:xfrm>
            <a:off x="2019925" y="952580"/>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23" name="TextBox 22">
            <a:extLst>
              <a:ext uri="{FF2B5EF4-FFF2-40B4-BE49-F238E27FC236}">
                <a16:creationId xmlns:a16="http://schemas.microsoft.com/office/drawing/2014/main" id="{177CA9C4-C661-B04B-BBB2-5B45C0AC1C83}"/>
              </a:ext>
            </a:extLst>
          </p:cNvPr>
          <p:cNvSpPr txBox="1"/>
          <p:nvPr/>
        </p:nvSpPr>
        <p:spPr>
          <a:xfrm>
            <a:off x="4946407" y="6467643"/>
            <a:ext cx="1778564" cy="523220"/>
          </a:xfrm>
          <a:prstGeom prst="rect">
            <a:avLst/>
          </a:prstGeom>
          <a:noFill/>
        </p:spPr>
        <p:txBody>
          <a:bodyPr wrap="none" rtlCol="0">
            <a:spAutoFit/>
          </a:bodyPr>
          <a:lstStyle/>
          <a:p>
            <a:r>
              <a:rPr lang="en-US" sz="2800" dirty="0">
                <a:latin typeface="Avenir Next" panose="020B0503020202020204" pitchFamily="34" charset="0"/>
              </a:rPr>
              <a:t>Time (ms)</a:t>
            </a:r>
          </a:p>
        </p:txBody>
      </p:sp>
      <p:sp>
        <p:nvSpPr>
          <p:cNvPr id="24" name="TextBox 23">
            <a:extLst>
              <a:ext uri="{FF2B5EF4-FFF2-40B4-BE49-F238E27FC236}">
                <a16:creationId xmlns:a16="http://schemas.microsoft.com/office/drawing/2014/main" id="{B7EC5266-4D5D-6847-8B53-36B9733A01AE}"/>
              </a:ext>
            </a:extLst>
          </p:cNvPr>
          <p:cNvSpPr txBox="1"/>
          <p:nvPr/>
        </p:nvSpPr>
        <p:spPr>
          <a:xfrm rot="16200000">
            <a:off x="1059707" y="2853735"/>
            <a:ext cx="1686937" cy="584775"/>
          </a:xfrm>
          <a:prstGeom prst="rect">
            <a:avLst/>
          </a:prstGeom>
          <a:noFill/>
        </p:spPr>
        <p:txBody>
          <a:bodyPr wrap="none" rtlCol="0">
            <a:spAutoFit/>
          </a:bodyPr>
          <a:lstStyle/>
          <a:p>
            <a:r>
              <a:rPr lang="en-US" sz="3200" dirty="0">
                <a:latin typeface="Avenir Next" panose="020B0503020202020204" pitchFamily="34" charset="0"/>
              </a:rPr>
              <a:t>Fraction</a:t>
            </a:r>
            <a:endParaRPr lang="en-US" sz="2400" dirty="0">
              <a:latin typeface="Avenir Next" panose="020B0503020202020204" pitchFamily="34" charset="0"/>
            </a:endParaRPr>
          </a:p>
        </p:txBody>
      </p:sp>
      <p:sp>
        <p:nvSpPr>
          <p:cNvPr id="25" name="TextBox 24">
            <a:extLst>
              <a:ext uri="{FF2B5EF4-FFF2-40B4-BE49-F238E27FC236}">
                <a16:creationId xmlns:a16="http://schemas.microsoft.com/office/drawing/2014/main" id="{B5B0C459-A2DD-1B4D-8481-280923EF3EB8}"/>
              </a:ext>
            </a:extLst>
          </p:cNvPr>
          <p:cNvSpPr txBox="1"/>
          <p:nvPr/>
        </p:nvSpPr>
        <p:spPr>
          <a:xfrm>
            <a:off x="2425411" y="199870"/>
            <a:ext cx="7382149" cy="830997"/>
          </a:xfrm>
          <a:prstGeom prst="rect">
            <a:avLst/>
          </a:prstGeom>
          <a:noFill/>
        </p:spPr>
        <p:txBody>
          <a:bodyPr wrap="none" rtlCol="0">
            <a:spAutoFit/>
          </a:bodyPr>
          <a:lstStyle/>
          <a:p>
            <a:r>
              <a:rPr lang="en-US" sz="4800" b="1" dirty="0">
                <a:latin typeface="Avenir Next" panose="020B0503020202020204" pitchFamily="34" charset="0"/>
              </a:rPr>
              <a:t>Fraction of Open VDCCs</a:t>
            </a:r>
            <a:endParaRPr lang="en-US" sz="5400" b="1" dirty="0">
              <a:latin typeface="Avenir Next" panose="020B0503020202020204" pitchFamily="34" charset="0"/>
            </a:endParaRPr>
          </a:p>
        </p:txBody>
      </p:sp>
      <p:sp>
        <p:nvSpPr>
          <p:cNvPr id="26" name="Rectangle 25">
            <a:extLst>
              <a:ext uri="{FF2B5EF4-FFF2-40B4-BE49-F238E27FC236}">
                <a16:creationId xmlns:a16="http://schemas.microsoft.com/office/drawing/2014/main" id="{E0A7A69C-FA47-E442-A332-D018063BC165}"/>
              </a:ext>
            </a:extLst>
          </p:cNvPr>
          <p:cNvSpPr/>
          <p:nvPr/>
        </p:nvSpPr>
        <p:spPr>
          <a:xfrm>
            <a:off x="6991519" y="1260357"/>
            <a:ext cx="2345680" cy="1265141"/>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FC503ADC-A384-9042-9BAB-4D58D43C35DC}"/>
              </a:ext>
            </a:extLst>
          </p:cNvPr>
          <p:cNvSpPr txBox="1"/>
          <p:nvPr/>
        </p:nvSpPr>
        <p:spPr>
          <a:xfrm>
            <a:off x="7828196" y="1283400"/>
            <a:ext cx="1509003"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Markov</a:t>
            </a:r>
          </a:p>
        </p:txBody>
      </p:sp>
      <p:sp>
        <p:nvSpPr>
          <p:cNvPr id="28" name="TextBox 27">
            <a:extLst>
              <a:ext uri="{FF2B5EF4-FFF2-40B4-BE49-F238E27FC236}">
                <a16:creationId xmlns:a16="http://schemas.microsoft.com/office/drawing/2014/main" id="{4003F256-0E56-DC44-B330-EF14DDB5FAC5}"/>
              </a:ext>
            </a:extLst>
          </p:cNvPr>
          <p:cNvSpPr txBox="1"/>
          <p:nvPr/>
        </p:nvSpPr>
        <p:spPr>
          <a:xfrm>
            <a:off x="7817057" y="1684687"/>
            <a:ext cx="1207382"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MCell</a:t>
            </a:r>
          </a:p>
        </p:txBody>
      </p:sp>
      <p:sp>
        <p:nvSpPr>
          <p:cNvPr id="29" name="TextBox 28">
            <a:extLst>
              <a:ext uri="{FF2B5EF4-FFF2-40B4-BE49-F238E27FC236}">
                <a16:creationId xmlns:a16="http://schemas.microsoft.com/office/drawing/2014/main" id="{1BEA34A5-F993-F649-9F63-6B30E4DEBC9B}"/>
              </a:ext>
            </a:extLst>
          </p:cNvPr>
          <p:cNvSpPr txBox="1"/>
          <p:nvPr/>
        </p:nvSpPr>
        <p:spPr>
          <a:xfrm>
            <a:off x="7808306" y="2069312"/>
            <a:ext cx="986167"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ODE</a:t>
            </a:r>
          </a:p>
        </p:txBody>
      </p:sp>
      <p:cxnSp>
        <p:nvCxnSpPr>
          <p:cNvPr id="30" name="Straight Connector 29">
            <a:extLst>
              <a:ext uri="{FF2B5EF4-FFF2-40B4-BE49-F238E27FC236}">
                <a16:creationId xmlns:a16="http://schemas.microsoft.com/office/drawing/2014/main" id="{B69C688D-BE28-5E45-A8D0-87A917AC908E}"/>
              </a:ext>
            </a:extLst>
          </p:cNvPr>
          <p:cNvCxnSpPr>
            <a:cxnSpLocks/>
          </p:cNvCxnSpPr>
          <p:nvPr/>
        </p:nvCxnSpPr>
        <p:spPr>
          <a:xfrm>
            <a:off x="7128126" y="1468868"/>
            <a:ext cx="552118" cy="0"/>
          </a:xfrm>
          <a:prstGeom prst="line">
            <a:avLst/>
          </a:prstGeom>
          <a:ln w="28575">
            <a:solidFill>
              <a:srgbClr val="4B72AF"/>
            </a:solidFill>
          </a:ln>
        </p:spPr>
        <p:style>
          <a:lnRef idx="3">
            <a:schemeClr val="accent1"/>
          </a:lnRef>
          <a:fillRef idx="0">
            <a:schemeClr val="accent1"/>
          </a:fillRef>
          <a:effectRef idx="2">
            <a:schemeClr val="accent1"/>
          </a:effectRef>
          <a:fontRef idx="minor">
            <a:schemeClr val="tx1"/>
          </a:fontRef>
        </p:style>
      </p:cxnSp>
      <p:cxnSp>
        <p:nvCxnSpPr>
          <p:cNvPr id="32" name="Straight Connector 31">
            <a:extLst>
              <a:ext uri="{FF2B5EF4-FFF2-40B4-BE49-F238E27FC236}">
                <a16:creationId xmlns:a16="http://schemas.microsoft.com/office/drawing/2014/main" id="{B0895FD7-A7E8-E14E-99E4-63E0126D9627}"/>
              </a:ext>
            </a:extLst>
          </p:cNvPr>
          <p:cNvCxnSpPr>
            <a:cxnSpLocks/>
          </p:cNvCxnSpPr>
          <p:nvPr/>
        </p:nvCxnSpPr>
        <p:spPr>
          <a:xfrm>
            <a:off x="7128126" y="1849469"/>
            <a:ext cx="552118" cy="0"/>
          </a:xfrm>
          <a:prstGeom prst="line">
            <a:avLst/>
          </a:prstGeom>
          <a:ln w="28575">
            <a:solidFill>
              <a:srgbClr val="D7292A"/>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3548B257-9C79-BA43-A9B2-BC4DEFF4115F}"/>
              </a:ext>
            </a:extLst>
          </p:cNvPr>
          <p:cNvCxnSpPr>
            <a:cxnSpLocks/>
          </p:cNvCxnSpPr>
          <p:nvPr/>
        </p:nvCxnSpPr>
        <p:spPr>
          <a:xfrm>
            <a:off x="7128126" y="2207907"/>
            <a:ext cx="552118" cy="0"/>
          </a:xfrm>
          <a:prstGeom prst="line">
            <a:avLst/>
          </a:prstGeom>
          <a:ln w="28575">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511191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0AC40-096C-7C4E-A548-9322784F9D61}"/>
              </a:ext>
            </a:extLst>
          </p:cNvPr>
          <p:cNvSpPr>
            <a:spLocks noGrp="1"/>
          </p:cNvSpPr>
          <p:nvPr>
            <p:ph type="title"/>
          </p:nvPr>
        </p:nvSpPr>
        <p:spPr/>
        <p:txBody>
          <a:bodyPr/>
          <a:lstStyle/>
          <a:p>
            <a:r>
              <a:rPr lang="en-US" b="1" dirty="0"/>
              <a:t>Voltage-Gated Calcium Channel</a:t>
            </a:r>
          </a:p>
        </p:txBody>
      </p:sp>
      <p:pic>
        <p:nvPicPr>
          <p:cNvPr id="5" name="Picture 4">
            <a:extLst>
              <a:ext uri="{FF2B5EF4-FFF2-40B4-BE49-F238E27FC236}">
                <a16:creationId xmlns:a16="http://schemas.microsoft.com/office/drawing/2014/main" id="{2ED9787C-0DDF-D648-A65B-E10194F202A5}"/>
              </a:ext>
            </a:extLst>
          </p:cNvPr>
          <p:cNvPicPr>
            <a:picLocks noChangeAspect="1"/>
          </p:cNvPicPr>
          <p:nvPr/>
        </p:nvPicPr>
        <p:blipFill>
          <a:blip r:embed="rId2"/>
          <a:stretch>
            <a:fillRect/>
          </a:stretch>
        </p:blipFill>
        <p:spPr>
          <a:xfrm>
            <a:off x="838204" y="1864282"/>
            <a:ext cx="4302446" cy="965427"/>
          </a:xfrm>
          <a:prstGeom prst="rect">
            <a:avLst/>
          </a:prstGeom>
        </p:spPr>
      </p:pic>
      <p:pic>
        <p:nvPicPr>
          <p:cNvPr id="6" name="Picture 5">
            <a:extLst>
              <a:ext uri="{FF2B5EF4-FFF2-40B4-BE49-F238E27FC236}">
                <a16:creationId xmlns:a16="http://schemas.microsoft.com/office/drawing/2014/main" id="{FD6C9032-375D-2443-A856-7411FD00DB88}"/>
              </a:ext>
            </a:extLst>
          </p:cNvPr>
          <p:cNvPicPr>
            <a:picLocks noChangeAspect="1"/>
          </p:cNvPicPr>
          <p:nvPr/>
        </p:nvPicPr>
        <p:blipFill>
          <a:blip r:embed="rId3"/>
          <a:stretch>
            <a:fillRect/>
          </a:stretch>
        </p:blipFill>
        <p:spPr>
          <a:xfrm>
            <a:off x="552455" y="3777103"/>
            <a:ext cx="2990851" cy="2068300"/>
          </a:xfrm>
          <a:prstGeom prst="rect">
            <a:avLst/>
          </a:prstGeom>
        </p:spPr>
      </p:pic>
      <p:pic>
        <p:nvPicPr>
          <p:cNvPr id="7" name="Picture 6">
            <a:extLst>
              <a:ext uri="{FF2B5EF4-FFF2-40B4-BE49-F238E27FC236}">
                <a16:creationId xmlns:a16="http://schemas.microsoft.com/office/drawing/2014/main" id="{F5673AD7-76B5-3441-8C61-09D0245A6274}"/>
              </a:ext>
            </a:extLst>
          </p:cNvPr>
          <p:cNvPicPr>
            <a:picLocks noChangeAspect="1"/>
          </p:cNvPicPr>
          <p:nvPr/>
        </p:nvPicPr>
        <p:blipFill>
          <a:blip r:embed="rId4"/>
          <a:stretch>
            <a:fillRect/>
          </a:stretch>
        </p:blipFill>
        <p:spPr>
          <a:xfrm>
            <a:off x="6096000" y="1716110"/>
            <a:ext cx="2744788" cy="2227200"/>
          </a:xfrm>
          <a:prstGeom prst="rect">
            <a:avLst/>
          </a:prstGeom>
        </p:spPr>
      </p:pic>
      <p:pic>
        <p:nvPicPr>
          <p:cNvPr id="8" name="Picture 7">
            <a:extLst>
              <a:ext uri="{FF2B5EF4-FFF2-40B4-BE49-F238E27FC236}">
                <a16:creationId xmlns:a16="http://schemas.microsoft.com/office/drawing/2014/main" id="{E503D8A4-2C33-2240-B621-7BA9483C1844}"/>
              </a:ext>
            </a:extLst>
          </p:cNvPr>
          <p:cNvPicPr>
            <a:picLocks noChangeAspect="1"/>
          </p:cNvPicPr>
          <p:nvPr/>
        </p:nvPicPr>
        <p:blipFill>
          <a:blip r:embed="rId5"/>
          <a:stretch>
            <a:fillRect/>
          </a:stretch>
        </p:blipFill>
        <p:spPr>
          <a:xfrm>
            <a:off x="8925615" y="1650754"/>
            <a:ext cx="2789977" cy="2272733"/>
          </a:xfrm>
          <a:prstGeom prst="rect">
            <a:avLst/>
          </a:prstGeom>
        </p:spPr>
      </p:pic>
      <p:sp>
        <p:nvSpPr>
          <p:cNvPr id="9" name="TextBox 8">
            <a:extLst>
              <a:ext uri="{FF2B5EF4-FFF2-40B4-BE49-F238E27FC236}">
                <a16:creationId xmlns:a16="http://schemas.microsoft.com/office/drawing/2014/main" id="{4A88D34D-D6DB-384E-B805-69214C344DEF}"/>
              </a:ext>
            </a:extLst>
          </p:cNvPr>
          <p:cNvSpPr txBox="1"/>
          <p:nvPr/>
        </p:nvSpPr>
        <p:spPr>
          <a:xfrm>
            <a:off x="4352846" y="4811254"/>
            <a:ext cx="1685526" cy="369332"/>
          </a:xfrm>
          <a:prstGeom prst="rect">
            <a:avLst/>
          </a:prstGeom>
          <a:noFill/>
        </p:spPr>
        <p:txBody>
          <a:bodyPr wrap="none" rtlCol="0">
            <a:spAutoFit/>
          </a:bodyPr>
          <a:lstStyle/>
          <a:p>
            <a:r>
              <a:rPr lang="en-US" dirty="0"/>
              <a:t>Transition rates:</a:t>
            </a:r>
          </a:p>
        </p:txBody>
      </p:sp>
      <p:pic>
        <p:nvPicPr>
          <p:cNvPr id="10" name="Picture 9">
            <a:extLst>
              <a:ext uri="{FF2B5EF4-FFF2-40B4-BE49-F238E27FC236}">
                <a16:creationId xmlns:a16="http://schemas.microsoft.com/office/drawing/2014/main" id="{215ABCCC-9162-4F4B-B5C4-FF2ED12B6144}"/>
              </a:ext>
            </a:extLst>
          </p:cNvPr>
          <p:cNvPicPr>
            <a:picLocks noChangeAspect="1"/>
          </p:cNvPicPr>
          <p:nvPr/>
        </p:nvPicPr>
        <p:blipFill>
          <a:blip r:embed="rId6"/>
          <a:stretch>
            <a:fillRect/>
          </a:stretch>
        </p:blipFill>
        <p:spPr>
          <a:xfrm>
            <a:off x="6324418" y="4811253"/>
            <a:ext cx="2157676" cy="369332"/>
          </a:xfrm>
          <a:prstGeom prst="rect">
            <a:avLst/>
          </a:prstGeom>
        </p:spPr>
      </p:pic>
      <p:pic>
        <p:nvPicPr>
          <p:cNvPr id="11" name="Picture 10">
            <a:extLst>
              <a:ext uri="{FF2B5EF4-FFF2-40B4-BE49-F238E27FC236}">
                <a16:creationId xmlns:a16="http://schemas.microsoft.com/office/drawing/2014/main" id="{C93F2A77-17D1-0941-A836-83881FAEFEE4}"/>
              </a:ext>
            </a:extLst>
          </p:cNvPr>
          <p:cNvPicPr>
            <a:picLocks noChangeAspect="1"/>
          </p:cNvPicPr>
          <p:nvPr/>
        </p:nvPicPr>
        <p:blipFill>
          <a:blip r:embed="rId7"/>
          <a:stretch>
            <a:fillRect/>
          </a:stretch>
        </p:blipFill>
        <p:spPr>
          <a:xfrm>
            <a:off x="9351639" y="4811256"/>
            <a:ext cx="2002163" cy="369331"/>
          </a:xfrm>
          <a:prstGeom prst="rect">
            <a:avLst/>
          </a:prstGeom>
        </p:spPr>
      </p:pic>
      <p:sp>
        <p:nvSpPr>
          <p:cNvPr id="12" name="TextBox 11">
            <a:extLst>
              <a:ext uri="{FF2B5EF4-FFF2-40B4-BE49-F238E27FC236}">
                <a16:creationId xmlns:a16="http://schemas.microsoft.com/office/drawing/2014/main" id="{EBDBF013-1B61-3A42-ADF8-46BFD015582B}"/>
              </a:ext>
            </a:extLst>
          </p:cNvPr>
          <p:cNvSpPr txBox="1"/>
          <p:nvPr/>
        </p:nvSpPr>
        <p:spPr>
          <a:xfrm>
            <a:off x="4352847" y="5303942"/>
            <a:ext cx="1685526" cy="646331"/>
          </a:xfrm>
          <a:prstGeom prst="rect">
            <a:avLst/>
          </a:prstGeom>
          <a:noFill/>
        </p:spPr>
        <p:txBody>
          <a:bodyPr wrap="square" rtlCol="0">
            <a:spAutoFit/>
          </a:bodyPr>
          <a:lstStyle/>
          <a:p>
            <a:r>
              <a:rPr lang="en-US" dirty="0"/>
              <a:t>Transition probabilities:</a:t>
            </a:r>
          </a:p>
        </p:txBody>
      </p:sp>
      <p:pic>
        <p:nvPicPr>
          <p:cNvPr id="13" name="Picture 12">
            <a:extLst>
              <a:ext uri="{FF2B5EF4-FFF2-40B4-BE49-F238E27FC236}">
                <a16:creationId xmlns:a16="http://schemas.microsoft.com/office/drawing/2014/main" id="{085D333F-C456-5945-96A0-A581F1F7E360}"/>
              </a:ext>
            </a:extLst>
          </p:cNvPr>
          <p:cNvPicPr>
            <a:picLocks noChangeAspect="1"/>
          </p:cNvPicPr>
          <p:nvPr/>
        </p:nvPicPr>
        <p:blipFill>
          <a:blip r:embed="rId8"/>
          <a:stretch>
            <a:fillRect/>
          </a:stretch>
        </p:blipFill>
        <p:spPr>
          <a:xfrm>
            <a:off x="6977233" y="5477008"/>
            <a:ext cx="657848" cy="368395"/>
          </a:xfrm>
          <a:prstGeom prst="rect">
            <a:avLst/>
          </a:prstGeom>
        </p:spPr>
      </p:pic>
      <p:pic>
        <p:nvPicPr>
          <p:cNvPr id="14" name="Picture 13">
            <a:extLst>
              <a:ext uri="{FF2B5EF4-FFF2-40B4-BE49-F238E27FC236}">
                <a16:creationId xmlns:a16="http://schemas.microsoft.com/office/drawing/2014/main" id="{1985B576-6A54-8746-9A89-414CCE740E70}"/>
              </a:ext>
            </a:extLst>
          </p:cNvPr>
          <p:cNvPicPr>
            <a:picLocks noChangeAspect="1"/>
          </p:cNvPicPr>
          <p:nvPr/>
        </p:nvPicPr>
        <p:blipFill>
          <a:blip r:embed="rId9"/>
          <a:stretch>
            <a:fillRect/>
          </a:stretch>
        </p:blipFill>
        <p:spPr>
          <a:xfrm>
            <a:off x="9986971" y="5491349"/>
            <a:ext cx="626407" cy="354056"/>
          </a:xfrm>
          <a:prstGeom prst="rect">
            <a:avLst/>
          </a:prstGeom>
        </p:spPr>
      </p:pic>
    </p:spTree>
    <p:extLst>
      <p:ext uri="{BB962C8B-B14F-4D97-AF65-F5344CB8AC3E}">
        <p14:creationId xmlns:p14="http://schemas.microsoft.com/office/powerpoint/2010/main" val="256696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F4B91E-E260-0D4B-96A3-4EF6FF4FB10F}"/>
              </a:ext>
            </a:extLst>
          </p:cNvPr>
          <p:cNvPicPr>
            <a:picLocks noChangeAspect="1"/>
          </p:cNvPicPr>
          <p:nvPr/>
        </p:nvPicPr>
        <p:blipFill>
          <a:blip r:embed="rId2"/>
          <a:stretch>
            <a:fillRect/>
          </a:stretch>
        </p:blipFill>
        <p:spPr>
          <a:xfrm>
            <a:off x="2385978" y="585043"/>
            <a:ext cx="7345880" cy="5466700"/>
          </a:xfrm>
          <a:prstGeom prst="rect">
            <a:avLst/>
          </a:prstGeom>
        </p:spPr>
      </p:pic>
      <p:sp>
        <p:nvSpPr>
          <p:cNvPr id="9" name="TextBox 8">
            <a:extLst>
              <a:ext uri="{FF2B5EF4-FFF2-40B4-BE49-F238E27FC236}">
                <a16:creationId xmlns:a16="http://schemas.microsoft.com/office/drawing/2014/main" id="{95B9B18D-C415-F149-8129-4F988DAF0F47}"/>
              </a:ext>
            </a:extLst>
          </p:cNvPr>
          <p:cNvSpPr txBox="1"/>
          <p:nvPr/>
        </p:nvSpPr>
        <p:spPr>
          <a:xfrm>
            <a:off x="2205639" y="5985932"/>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0" name="TextBox 9">
            <a:extLst>
              <a:ext uri="{FF2B5EF4-FFF2-40B4-BE49-F238E27FC236}">
                <a16:creationId xmlns:a16="http://schemas.microsoft.com/office/drawing/2014/main" id="{B07820C5-F5AE-BB49-9775-75255CDB05FC}"/>
              </a:ext>
            </a:extLst>
          </p:cNvPr>
          <p:cNvSpPr txBox="1"/>
          <p:nvPr/>
        </p:nvSpPr>
        <p:spPr>
          <a:xfrm>
            <a:off x="3256662" y="5993335"/>
            <a:ext cx="439544"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11" name="TextBox 10">
            <a:extLst>
              <a:ext uri="{FF2B5EF4-FFF2-40B4-BE49-F238E27FC236}">
                <a16:creationId xmlns:a16="http://schemas.microsoft.com/office/drawing/2014/main" id="{475A2937-68CD-5749-918B-C44FCE0BCABD}"/>
              </a:ext>
            </a:extLst>
          </p:cNvPr>
          <p:cNvSpPr txBox="1"/>
          <p:nvPr/>
        </p:nvSpPr>
        <p:spPr>
          <a:xfrm>
            <a:off x="4284389" y="5993335"/>
            <a:ext cx="439544"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2" name="TextBox 11">
            <a:extLst>
              <a:ext uri="{FF2B5EF4-FFF2-40B4-BE49-F238E27FC236}">
                <a16:creationId xmlns:a16="http://schemas.microsoft.com/office/drawing/2014/main" id="{E17BCEB6-1514-DE47-9915-51470A283C7D}"/>
              </a:ext>
            </a:extLst>
          </p:cNvPr>
          <p:cNvSpPr txBox="1"/>
          <p:nvPr/>
        </p:nvSpPr>
        <p:spPr>
          <a:xfrm>
            <a:off x="5335652" y="5993335"/>
            <a:ext cx="439544"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13" name="TextBox 12">
            <a:extLst>
              <a:ext uri="{FF2B5EF4-FFF2-40B4-BE49-F238E27FC236}">
                <a16:creationId xmlns:a16="http://schemas.microsoft.com/office/drawing/2014/main" id="{C1ED1B68-DA3C-AD47-A8C6-05AF5677A8F6}"/>
              </a:ext>
            </a:extLst>
          </p:cNvPr>
          <p:cNvSpPr txBox="1"/>
          <p:nvPr/>
        </p:nvSpPr>
        <p:spPr>
          <a:xfrm>
            <a:off x="6351803" y="6027376"/>
            <a:ext cx="439544"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14" name="TextBox 13">
            <a:extLst>
              <a:ext uri="{FF2B5EF4-FFF2-40B4-BE49-F238E27FC236}">
                <a16:creationId xmlns:a16="http://schemas.microsoft.com/office/drawing/2014/main" id="{00807575-FC94-F740-8185-29B88170D241}"/>
              </a:ext>
            </a:extLst>
          </p:cNvPr>
          <p:cNvSpPr txBox="1"/>
          <p:nvPr/>
        </p:nvSpPr>
        <p:spPr>
          <a:xfrm>
            <a:off x="7403066" y="6009427"/>
            <a:ext cx="439544"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15" name="TextBox 14">
            <a:extLst>
              <a:ext uri="{FF2B5EF4-FFF2-40B4-BE49-F238E27FC236}">
                <a16:creationId xmlns:a16="http://schemas.microsoft.com/office/drawing/2014/main" id="{E182A24F-CFC2-4941-8FC2-7877E0CE2557}"/>
              </a:ext>
            </a:extLst>
          </p:cNvPr>
          <p:cNvSpPr txBox="1"/>
          <p:nvPr/>
        </p:nvSpPr>
        <p:spPr>
          <a:xfrm>
            <a:off x="8455537" y="6016056"/>
            <a:ext cx="439544"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16" name="TextBox 15">
            <a:extLst>
              <a:ext uri="{FF2B5EF4-FFF2-40B4-BE49-F238E27FC236}">
                <a16:creationId xmlns:a16="http://schemas.microsoft.com/office/drawing/2014/main" id="{71BD0608-8466-B54C-A5B5-475E05975D07}"/>
              </a:ext>
            </a:extLst>
          </p:cNvPr>
          <p:cNvSpPr txBox="1"/>
          <p:nvPr/>
        </p:nvSpPr>
        <p:spPr>
          <a:xfrm>
            <a:off x="9470480" y="5996914"/>
            <a:ext cx="439544" cy="307777"/>
          </a:xfrm>
          <a:prstGeom prst="rect">
            <a:avLst/>
          </a:prstGeom>
          <a:noFill/>
        </p:spPr>
        <p:txBody>
          <a:bodyPr wrap="none" rtlCol="0">
            <a:spAutoFit/>
          </a:bodyPr>
          <a:lstStyle/>
          <a:p>
            <a:r>
              <a:rPr lang="en-US" sz="1400" dirty="0">
                <a:latin typeface="Avenir Next" panose="020B0503020202020204" pitchFamily="34" charset="0"/>
              </a:rPr>
              <a:t>4.5</a:t>
            </a:r>
          </a:p>
        </p:txBody>
      </p:sp>
      <p:sp>
        <p:nvSpPr>
          <p:cNvPr id="17" name="TextBox 16">
            <a:extLst>
              <a:ext uri="{FF2B5EF4-FFF2-40B4-BE49-F238E27FC236}">
                <a16:creationId xmlns:a16="http://schemas.microsoft.com/office/drawing/2014/main" id="{8441D05D-17CA-D14F-B541-B75B1BDD1AF9}"/>
              </a:ext>
            </a:extLst>
          </p:cNvPr>
          <p:cNvSpPr txBox="1"/>
          <p:nvPr/>
        </p:nvSpPr>
        <p:spPr>
          <a:xfrm>
            <a:off x="2105223" y="5599874"/>
            <a:ext cx="288862" cy="307777"/>
          </a:xfrm>
          <a:prstGeom prst="rect">
            <a:avLst/>
          </a:prstGeom>
          <a:noFill/>
        </p:spPr>
        <p:txBody>
          <a:bodyPr wrap="none" rtlCol="0">
            <a:spAutoFit/>
          </a:bodyPr>
          <a:lstStyle/>
          <a:p>
            <a:r>
              <a:rPr lang="en-US" sz="1400" dirty="0">
                <a:latin typeface="Avenir Next" panose="020B0503020202020204" pitchFamily="34" charset="0"/>
              </a:rPr>
              <a:t>0</a:t>
            </a:r>
          </a:p>
        </p:txBody>
      </p:sp>
      <p:sp>
        <p:nvSpPr>
          <p:cNvPr id="18" name="TextBox 17">
            <a:extLst>
              <a:ext uri="{FF2B5EF4-FFF2-40B4-BE49-F238E27FC236}">
                <a16:creationId xmlns:a16="http://schemas.microsoft.com/office/drawing/2014/main" id="{5286AEEB-99B7-6744-A6A7-5C5258BEC343}"/>
              </a:ext>
            </a:extLst>
          </p:cNvPr>
          <p:cNvSpPr txBox="1"/>
          <p:nvPr/>
        </p:nvSpPr>
        <p:spPr>
          <a:xfrm>
            <a:off x="2001671" y="4906039"/>
            <a:ext cx="393056"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9" name="TextBox 18">
            <a:extLst>
              <a:ext uri="{FF2B5EF4-FFF2-40B4-BE49-F238E27FC236}">
                <a16:creationId xmlns:a16="http://schemas.microsoft.com/office/drawing/2014/main" id="{739BD2C2-215B-8A4C-81FF-370DB340B341}"/>
              </a:ext>
            </a:extLst>
          </p:cNvPr>
          <p:cNvSpPr txBox="1"/>
          <p:nvPr/>
        </p:nvSpPr>
        <p:spPr>
          <a:xfrm>
            <a:off x="1984540" y="4210532"/>
            <a:ext cx="393056"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20" name="TextBox 19">
            <a:extLst>
              <a:ext uri="{FF2B5EF4-FFF2-40B4-BE49-F238E27FC236}">
                <a16:creationId xmlns:a16="http://schemas.microsoft.com/office/drawing/2014/main" id="{960F9F28-5FBC-1B4E-B837-EC5DD9EC645B}"/>
              </a:ext>
            </a:extLst>
          </p:cNvPr>
          <p:cNvSpPr txBox="1"/>
          <p:nvPr/>
        </p:nvSpPr>
        <p:spPr>
          <a:xfrm>
            <a:off x="2009111" y="3491189"/>
            <a:ext cx="393056" cy="307777"/>
          </a:xfrm>
          <a:prstGeom prst="rect">
            <a:avLst/>
          </a:prstGeom>
          <a:noFill/>
        </p:spPr>
        <p:txBody>
          <a:bodyPr wrap="none" rtlCol="0">
            <a:spAutoFit/>
          </a:bodyPr>
          <a:lstStyle/>
          <a:p>
            <a:r>
              <a:rPr lang="en-US" sz="1400" dirty="0">
                <a:latin typeface="Avenir Next" panose="020B0503020202020204" pitchFamily="34" charset="0"/>
              </a:rPr>
              <a:t>60</a:t>
            </a:r>
          </a:p>
        </p:txBody>
      </p:sp>
      <p:sp>
        <p:nvSpPr>
          <p:cNvPr id="21" name="TextBox 20">
            <a:extLst>
              <a:ext uri="{FF2B5EF4-FFF2-40B4-BE49-F238E27FC236}">
                <a16:creationId xmlns:a16="http://schemas.microsoft.com/office/drawing/2014/main" id="{C9523B9C-4372-B449-A229-A9E8E4203282}"/>
              </a:ext>
            </a:extLst>
          </p:cNvPr>
          <p:cNvSpPr txBox="1"/>
          <p:nvPr/>
        </p:nvSpPr>
        <p:spPr>
          <a:xfrm>
            <a:off x="2001671" y="2771846"/>
            <a:ext cx="393056" cy="307777"/>
          </a:xfrm>
          <a:prstGeom prst="rect">
            <a:avLst/>
          </a:prstGeom>
          <a:noFill/>
        </p:spPr>
        <p:txBody>
          <a:bodyPr wrap="none" rtlCol="0">
            <a:spAutoFit/>
          </a:bodyPr>
          <a:lstStyle/>
          <a:p>
            <a:r>
              <a:rPr lang="en-US" sz="1400" dirty="0">
                <a:latin typeface="Avenir Next" panose="020B0503020202020204" pitchFamily="34" charset="0"/>
              </a:rPr>
              <a:t>80</a:t>
            </a:r>
          </a:p>
        </p:txBody>
      </p:sp>
      <p:sp>
        <p:nvSpPr>
          <p:cNvPr id="22" name="TextBox 21">
            <a:extLst>
              <a:ext uri="{FF2B5EF4-FFF2-40B4-BE49-F238E27FC236}">
                <a16:creationId xmlns:a16="http://schemas.microsoft.com/office/drawing/2014/main" id="{21D59899-9D80-164D-B441-2E0A853EC86A}"/>
              </a:ext>
            </a:extLst>
          </p:cNvPr>
          <p:cNvSpPr txBox="1"/>
          <p:nvPr/>
        </p:nvSpPr>
        <p:spPr>
          <a:xfrm>
            <a:off x="1949573" y="2072587"/>
            <a:ext cx="497252" cy="307777"/>
          </a:xfrm>
          <a:prstGeom prst="rect">
            <a:avLst/>
          </a:prstGeom>
          <a:noFill/>
        </p:spPr>
        <p:txBody>
          <a:bodyPr wrap="none" rtlCol="0">
            <a:spAutoFit/>
          </a:bodyPr>
          <a:lstStyle/>
          <a:p>
            <a:r>
              <a:rPr lang="en-US" sz="1400" dirty="0">
                <a:latin typeface="Avenir Next" panose="020B0503020202020204" pitchFamily="34" charset="0"/>
              </a:rPr>
              <a:t>100</a:t>
            </a:r>
          </a:p>
        </p:txBody>
      </p:sp>
      <p:sp>
        <p:nvSpPr>
          <p:cNvPr id="23" name="TextBox 22">
            <a:extLst>
              <a:ext uri="{FF2B5EF4-FFF2-40B4-BE49-F238E27FC236}">
                <a16:creationId xmlns:a16="http://schemas.microsoft.com/office/drawing/2014/main" id="{177CA9C4-C661-B04B-BBB2-5B45C0AC1C83}"/>
              </a:ext>
            </a:extLst>
          </p:cNvPr>
          <p:cNvSpPr txBox="1"/>
          <p:nvPr/>
        </p:nvSpPr>
        <p:spPr>
          <a:xfrm>
            <a:off x="5042249" y="6293709"/>
            <a:ext cx="1207831" cy="369332"/>
          </a:xfrm>
          <a:prstGeom prst="rect">
            <a:avLst/>
          </a:prstGeom>
          <a:noFill/>
        </p:spPr>
        <p:txBody>
          <a:bodyPr wrap="none" rtlCol="0">
            <a:spAutoFit/>
          </a:bodyPr>
          <a:lstStyle/>
          <a:p>
            <a:r>
              <a:rPr lang="en-US" dirty="0">
                <a:latin typeface="Avenir Next" panose="020B0503020202020204" pitchFamily="34" charset="0"/>
              </a:rPr>
              <a:t>Time (ms)</a:t>
            </a:r>
          </a:p>
        </p:txBody>
      </p:sp>
      <p:sp>
        <p:nvSpPr>
          <p:cNvPr id="24" name="TextBox 23">
            <a:extLst>
              <a:ext uri="{FF2B5EF4-FFF2-40B4-BE49-F238E27FC236}">
                <a16:creationId xmlns:a16="http://schemas.microsoft.com/office/drawing/2014/main" id="{B7EC5266-4D5D-6847-8B53-36B9733A01AE}"/>
              </a:ext>
            </a:extLst>
          </p:cNvPr>
          <p:cNvSpPr txBox="1"/>
          <p:nvPr/>
        </p:nvSpPr>
        <p:spPr>
          <a:xfrm rot="16200000">
            <a:off x="944323" y="2946066"/>
            <a:ext cx="1917704" cy="400110"/>
          </a:xfrm>
          <a:prstGeom prst="rect">
            <a:avLst/>
          </a:prstGeom>
          <a:noFill/>
        </p:spPr>
        <p:txBody>
          <a:bodyPr wrap="none" rtlCol="0">
            <a:spAutoFit/>
          </a:bodyPr>
          <a:lstStyle/>
          <a:p>
            <a:r>
              <a:rPr lang="en-US" sz="2000" dirty="0">
                <a:latin typeface="Avenir Next" panose="020B0503020202020204" pitchFamily="34" charset="0"/>
              </a:rPr>
              <a:t>Calcium Count</a:t>
            </a:r>
            <a:endParaRPr lang="en-US" sz="2400" dirty="0">
              <a:latin typeface="Avenir Next" panose="020B0503020202020204" pitchFamily="34" charset="0"/>
            </a:endParaRPr>
          </a:p>
        </p:txBody>
      </p:sp>
      <p:sp>
        <p:nvSpPr>
          <p:cNvPr id="25" name="TextBox 24">
            <a:extLst>
              <a:ext uri="{FF2B5EF4-FFF2-40B4-BE49-F238E27FC236}">
                <a16:creationId xmlns:a16="http://schemas.microsoft.com/office/drawing/2014/main" id="{B5B0C459-A2DD-1B4D-8481-280923EF3EB8}"/>
              </a:ext>
            </a:extLst>
          </p:cNvPr>
          <p:cNvSpPr txBox="1"/>
          <p:nvPr/>
        </p:nvSpPr>
        <p:spPr>
          <a:xfrm>
            <a:off x="3473632" y="95939"/>
            <a:ext cx="4466159" cy="523220"/>
          </a:xfrm>
          <a:prstGeom prst="rect">
            <a:avLst/>
          </a:prstGeom>
          <a:noFill/>
        </p:spPr>
        <p:txBody>
          <a:bodyPr wrap="none" rtlCol="0">
            <a:spAutoFit/>
          </a:bodyPr>
          <a:lstStyle/>
          <a:p>
            <a:r>
              <a:rPr lang="en-US" sz="2800" b="1" dirty="0">
                <a:latin typeface="Avenir Next" panose="020B0503020202020204" pitchFamily="34" charset="0"/>
              </a:rPr>
              <a:t>Calcium Influx per VDCC</a:t>
            </a:r>
            <a:endParaRPr lang="en-US" sz="3200" b="1" dirty="0">
              <a:latin typeface="Avenir Next" panose="020B0503020202020204" pitchFamily="34" charset="0"/>
            </a:endParaRPr>
          </a:p>
        </p:txBody>
      </p:sp>
      <p:sp>
        <p:nvSpPr>
          <p:cNvPr id="31" name="Rectangle 30">
            <a:extLst>
              <a:ext uri="{FF2B5EF4-FFF2-40B4-BE49-F238E27FC236}">
                <a16:creationId xmlns:a16="http://schemas.microsoft.com/office/drawing/2014/main" id="{85ACE938-1599-5E46-85AE-A8C16D1CDAE4}"/>
              </a:ext>
            </a:extLst>
          </p:cNvPr>
          <p:cNvSpPr/>
          <p:nvPr/>
        </p:nvSpPr>
        <p:spPr>
          <a:xfrm>
            <a:off x="3025594" y="1121442"/>
            <a:ext cx="1713150" cy="1060309"/>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EDCB4C3-9A75-764A-8ED5-6517A033DC37}"/>
              </a:ext>
            </a:extLst>
          </p:cNvPr>
          <p:cNvSpPr txBox="1"/>
          <p:nvPr/>
        </p:nvSpPr>
        <p:spPr>
          <a:xfrm>
            <a:off x="3739073" y="1143391"/>
            <a:ext cx="1037848"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Markov</a:t>
            </a:r>
          </a:p>
        </p:txBody>
      </p:sp>
      <p:sp>
        <p:nvSpPr>
          <p:cNvPr id="35" name="TextBox 34">
            <a:extLst>
              <a:ext uri="{FF2B5EF4-FFF2-40B4-BE49-F238E27FC236}">
                <a16:creationId xmlns:a16="http://schemas.microsoft.com/office/drawing/2014/main" id="{A9485CC5-5D83-5E47-8ECF-6E47CD328FA6}"/>
              </a:ext>
            </a:extLst>
          </p:cNvPr>
          <p:cNvSpPr txBox="1"/>
          <p:nvPr/>
        </p:nvSpPr>
        <p:spPr>
          <a:xfrm>
            <a:off x="3719975" y="1501829"/>
            <a:ext cx="841897"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MCell</a:t>
            </a:r>
          </a:p>
        </p:txBody>
      </p:sp>
      <p:sp>
        <p:nvSpPr>
          <p:cNvPr id="36" name="TextBox 35">
            <a:extLst>
              <a:ext uri="{FF2B5EF4-FFF2-40B4-BE49-F238E27FC236}">
                <a16:creationId xmlns:a16="http://schemas.microsoft.com/office/drawing/2014/main" id="{F6819A19-719F-1944-9B65-B36BE9F446C9}"/>
              </a:ext>
            </a:extLst>
          </p:cNvPr>
          <p:cNvSpPr txBox="1"/>
          <p:nvPr/>
        </p:nvSpPr>
        <p:spPr>
          <a:xfrm>
            <a:off x="3708988" y="1834368"/>
            <a:ext cx="699230"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ODE</a:t>
            </a:r>
          </a:p>
        </p:txBody>
      </p:sp>
      <p:cxnSp>
        <p:nvCxnSpPr>
          <p:cNvPr id="37" name="Straight Connector 36">
            <a:extLst>
              <a:ext uri="{FF2B5EF4-FFF2-40B4-BE49-F238E27FC236}">
                <a16:creationId xmlns:a16="http://schemas.microsoft.com/office/drawing/2014/main" id="{4FA4CCD9-1E8B-004C-97B1-EA383C7A4A41}"/>
              </a:ext>
            </a:extLst>
          </p:cNvPr>
          <p:cNvCxnSpPr>
            <a:cxnSpLocks/>
          </p:cNvCxnSpPr>
          <p:nvPr/>
        </p:nvCxnSpPr>
        <p:spPr>
          <a:xfrm>
            <a:off x="3167857" y="1294102"/>
            <a:ext cx="552118" cy="0"/>
          </a:xfrm>
          <a:prstGeom prst="line">
            <a:avLst/>
          </a:prstGeom>
          <a:ln w="28575">
            <a:solidFill>
              <a:srgbClr val="4B72AF"/>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ADB5B098-8EBA-7F46-A13C-581F2BD1E6F5}"/>
              </a:ext>
            </a:extLst>
          </p:cNvPr>
          <p:cNvCxnSpPr>
            <a:cxnSpLocks/>
          </p:cNvCxnSpPr>
          <p:nvPr/>
        </p:nvCxnSpPr>
        <p:spPr>
          <a:xfrm>
            <a:off x="3168387" y="1657518"/>
            <a:ext cx="552118" cy="0"/>
          </a:xfrm>
          <a:prstGeom prst="line">
            <a:avLst/>
          </a:prstGeom>
          <a:ln w="28575">
            <a:solidFill>
              <a:srgbClr val="D7292A"/>
            </a:solidFill>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8AABC76A-CBB9-5E44-A256-F8329BF0478A}"/>
              </a:ext>
            </a:extLst>
          </p:cNvPr>
          <p:cNvCxnSpPr>
            <a:cxnSpLocks/>
          </p:cNvCxnSpPr>
          <p:nvPr/>
        </p:nvCxnSpPr>
        <p:spPr>
          <a:xfrm>
            <a:off x="3186955" y="1990789"/>
            <a:ext cx="552118" cy="0"/>
          </a:xfrm>
          <a:prstGeom prst="line">
            <a:avLst/>
          </a:prstGeom>
          <a:ln w="28575">
            <a:solidFill>
              <a:schemeClr val="tx1"/>
            </a:solidFill>
          </a:ln>
        </p:spPr>
        <p:style>
          <a:lnRef idx="3">
            <a:schemeClr val="accent1"/>
          </a:lnRef>
          <a:fillRef idx="0">
            <a:schemeClr val="accent1"/>
          </a:fillRef>
          <a:effectRef idx="2">
            <a:schemeClr val="accent1"/>
          </a:effectRef>
          <a:fontRef idx="minor">
            <a:schemeClr val="tx1"/>
          </a:fontRef>
        </p:style>
      </p:cxnSp>
      <p:sp>
        <p:nvSpPr>
          <p:cNvPr id="40" name="TextBox 39">
            <a:extLst>
              <a:ext uri="{FF2B5EF4-FFF2-40B4-BE49-F238E27FC236}">
                <a16:creationId xmlns:a16="http://schemas.microsoft.com/office/drawing/2014/main" id="{0C71C439-A127-A441-A995-EDBC2121268D}"/>
              </a:ext>
            </a:extLst>
          </p:cNvPr>
          <p:cNvSpPr txBox="1"/>
          <p:nvPr/>
        </p:nvSpPr>
        <p:spPr>
          <a:xfrm>
            <a:off x="1959908" y="1378752"/>
            <a:ext cx="497252" cy="307777"/>
          </a:xfrm>
          <a:prstGeom prst="rect">
            <a:avLst/>
          </a:prstGeom>
          <a:noFill/>
        </p:spPr>
        <p:txBody>
          <a:bodyPr wrap="none" rtlCol="0">
            <a:spAutoFit/>
          </a:bodyPr>
          <a:lstStyle/>
          <a:p>
            <a:r>
              <a:rPr lang="en-US" sz="1400" dirty="0">
                <a:latin typeface="Avenir Next" panose="020B0503020202020204" pitchFamily="34" charset="0"/>
              </a:rPr>
              <a:t>120</a:t>
            </a:r>
          </a:p>
        </p:txBody>
      </p:sp>
      <p:sp>
        <p:nvSpPr>
          <p:cNvPr id="41" name="TextBox 40">
            <a:extLst>
              <a:ext uri="{FF2B5EF4-FFF2-40B4-BE49-F238E27FC236}">
                <a16:creationId xmlns:a16="http://schemas.microsoft.com/office/drawing/2014/main" id="{4FBD4421-F515-3B4B-818A-5CBAE8E3430A}"/>
              </a:ext>
            </a:extLst>
          </p:cNvPr>
          <p:cNvSpPr txBox="1"/>
          <p:nvPr/>
        </p:nvSpPr>
        <p:spPr>
          <a:xfrm>
            <a:off x="1950275" y="686707"/>
            <a:ext cx="497252" cy="307777"/>
          </a:xfrm>
          <a:prstGeom prst="rect">
            <a:avLst/>
          </a:prstGeom>
          <a:noFill/>
        </p:spPr>
        <p:txBody>
          <a:bodyPr wrap="none" rtlCol="0">
            <a:spAutoFit/>
          </a:bodyPr>
          <a:lstStyle/>
          <a:p>
            <a:r>
              <a:rPr lang="en-US" sz="1400" dirty="0">
                <a:latin typeface="Avenir Next" panose="020B0503020202020204" pitchFamily="34" charset="0"/>
              </a:rPr>
              <a:t>140</a:t>
            </a:r>
          </a:p>
        </p:txBody>
      </p:sp>
    </p:spTree>
    <p:extLst>
      <p:ext uri="{BB962C8B-B14F-4D97-AF65-F5344CB8AC3E}">
        <p14:creationId xmlns:p14="http://schemas.microsoft.com/office/powerpoint/2010/main" val="580416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F4B91E-E260-0D4B-96A3-4EF6FF4FB10F}"/>
              </a:ext>
            </a:extLst>
          </p:cNvPr>
          <p:cNvPicPr>
            <a:picLocks noChangeAspect="1"/>
          </p:cNvPicPr>
          <p:nvPr/>
        </p:nvPicPr>
        <p:blipFill>
          <a:blip r:embed="rId3"/>
          <a:stretch>
            <a:fillRect/>
          </a:stretch>
        </p:blipFill>
        <p:spPr>
          <a:xfrm>
            <a:off x="2311550" y="776429"/>
            <a:ext cx="7345880" cy="5466700"/>
          </a:xfrm>
          <a:prstGeom prst="rect">
            <a:avLst/>
          </a:prstGeom>
        </p:spPr>
      </p:pic>
      <p:sp>
        <p:nvSpPr>
          <p:cNvPr id="9" name="TextBox 8">
            <a:extLst>
              <a:ext uri="{FF2B5EF4-FFF2-40B4-BE49-F238E27FC236}">
                <a16:creationId xmlns:a16="http://schemas.microsoft.com/office/drawing/2014/main" id="{95B9B18D-C415-F149-8129-4F988DAF0F47}"/>
              </a:ext>
            </a:extLst>
          </p:cNvPr>
          <p:cNvSpPr txBox="1"/>
          <p:nvPr/>
        </p:nvSpPr>
        <p:spPr>
          <a:xfrm>
            <a:off x="2131211" y="6177318"/>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0" name="TextBox 9">
            <a:extLst>
              <a:ext uri="{FF2B5EF4-FFF2-40B4-BE49-F238E27FC236}">
                <a16:creationId xmlns:a16="http://schemas.microsoft.com/office/drawing/2014/main" id="{B07820C5-F5AE-BB49-9775-75255CDB05FC}"/>
              </a:ext>
            </a:extLst>
          </p:cNvPr>
          <p:cNvSpPr txBox="1"/>
          <p:nvPr/>
        </p:nvSpPr>
        <p:spPr>
          <a:xfrm>
            <a:off x="3182234" y="6184721"/>
            <a:ext cx="439544"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11" name="TextBox 10">
            <a:extLst>
              <a:ext uri="{FF2B5EF4-FFF2-40B4-BE49-F238E27FC236}">
                <a16:creationId xmlns:a16="http://schemas.microsoft.com/office/drawing/2014/main" id="{475A2937-68CD-5749-918B-C44FCE0BCABD}"/>
              </a:ext>
            </a:extLst>
          </p:cNvPr>
          <p:cNvSpPr txBox="1"/>
          <p:nvPr/>
        </p:nvSpPr>
        <p:spPr>
          <a:xfrm>
            <a:off x="4209961" y="6184721"/>
            <a:ext cx="439544"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2" name="TextBox 11">
            <a:extLst>
              <a:ext uri="{FF2B5EF4-FFF2-40B4-BE49-F238E27FC236}">
                <a16:creationId xmlns:a16="http://schemas.microsoft.com/office/drawing/2014/main" id="{E17BCEB6-1514-DE47-9915-51470A283C7D}"/>
              </a:ext>
            </a:extLst>
          </p:cNvPr>
          <p:cNvSpPr txBox="1"/>
          <p:nvPr/>
        </p:nvSpPr>
        <p:spPr>
          <a:xfrm>
            <a:off x="5261224" y="6184721"/>
            <a:ext cx="439544"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13" name="TextBox 12">
            <a:extLst>
              <a:ext uri="{FF2B5EF4-FFF2-40B4-BE49-F238E27FC236}">
                <a16:creationId xmlns:a16="http://schemas.microsoft.com/office/drawing/2014/main" id="{C1ED1B68-DA3C-AD47-A8C6-05AF5677A8F6}"/>
              </a:ext>
            </a:extLst>
          </p:cNvPr>
          <p:cNvSpPr txBox="1"/>
          <p:nvPr/>
        </p:nvSpPr>
        <p:spPr>
          <a:xfrm>
            <a:off x="6277375" y="6218762"/>
            <a:ext cx="439544"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14" name="TextBox 13">
            <a:extLst>
              <a:ext uri="{FF2B5EF4-FFF2-40B4-BE49-F238E27FC236}">
                <a16:creationId xmlns:a16="http://schemas.microsoft.com/office/drawing/2014/main" id="{00807575-FC94-F740-8185-29B88170D241}"/>
              </a:ext>
            </a:extLst>
          </p:cNvPr>
          <p:cNvSpPr txBox="1"/>
          <p:nvPr/>
        </p:nvSpPr>
        <p:spPr>
          <a:xfrm>
            <a:off x="7328638" y="6200813"/>
            <a:ext cx="439544"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15" name="TextBox 14">
            <a:extLst>
              <a:ext uri="{FF2B5EF4-FFF2-40B4-BE49-F238E27FC236}">
                <a16:creationId xmlns:a16="http://schemas.microsoft.com/office/drawing/2014/main" id="{E182A24F-CFC2-4941-8FC2-7877E0CE2557}"/>
              </a:ext>
            </a:extLst>
          </p:cNvPr>
          <p:cNvSpPr txBox="1"/>
          <p:nvPr/>
        </p:nvSpPr>
        <p:spPr>
          <a:xfrm>
            <a:off x="8381109" y="6207442"/>
            <a:ext cx="439544"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16" name="TextBox 15">
            <a:extLst>
              <a:ext uri="{FF2B5EF4-FFF2-40B4-BE49-F238E27FC236}">
                <a16:creationId xmlns:a16="http://schemas.microsoft.com/office/drawing/2014/main" id="{71BD0608-8466-B54C-A5B5-475E05975D07}"/>
              </a:ext>
            </a:extLst>
          </p:cNvPr>
          <p:cNvSpPr txBox="1"/>
          <p:nvPr/>
        </p:nvSpPr>
        <p:spPr>
          <a:xfrm>
            <a:off x="9396052" y="6188300"/>
            <a:ext cx="439544" cy="307777"/>
          </a:xfrm>
          <a:prstGeom prst="rect">
            <a:avLst/>
          </a:prstGeom>
          <a:noFill/>
        </p:spPr>
        <p:txBody>
          <a:bodyPr wrap="none" rtlCol="0">
            <a:spAutoFit/>
          </a:bodyPr>
          <a:lstStyle/>
          <a:p>
            <a:r>
              <a:rPr lang="en-US" sz="1400" dirty="0">
                <a:latin typeface="Avenir Next" panose="020B0503020202020204" pitchFamily="34" charset="0"/>
              </a:rPr>
              <a:t>4.5</a:t>
            </a:r>
          </a:p>
        </p:txBody>
      </p:sp>
      <p:sp>
        <p:nvSpPr>
          <p:cNvPr id="17" name="TextBox 16">
            <a:extLst>
              <a:ext uri="{FF2B5EF4-FFF2-40B4-BE49-F238E27FC236}">
                <a16:creationId xmlns:a16="http://schemas.microsoft.com/office/drawing/2014/main" id="{8441D05D-17CA-D14F-B541-B75B1BDD1AF9}"/>
              </a:ext>
            </a:extLst>
          </p:cNvPr>
          <p:cNvSpPr txBox="1"/>
          <p:nvPr/>
        </p:nvSpPr>
        <p:spPr>
          <a:xfrm>
            <a:off x="2030795" y="5791260"/>
            <a:ext cx="288862" cy="307777"/>
          </a:xfrm>
          <a:prstGeom prst="rect">
            <a:avLst/>
          </a:prstGeom>
          <a:noFill/>
        </p:spPr>
        <p:txBody>
          <a:bodyPr wrap="none" rtlCol="0">
            <a:spAutoFit/>
          </a:bodyPr>
          <a:lstStyle/>
          <a:p>
            <a:r>
              <a:rPr lang="en-US" sz="1400" dirty="0">
                <a:latin typeface="Avenir Next" panose="020B0503020202020204" pitchFamily="34" charset="0"/>
              </a:rPr>
              <a:t>0</a:t>
            </a:r>
          </a:p>
        </p:txBody>
      </p:sp>
      <p:sp>
        <p:nvSpPr>
          <p:cNvPr id="18" name="TextBox 17">
            <a:extLst>
              <a:ext uri="{FF2B5EF4-FFF2-40B4-BE49-F238E27FC236}">
                <a16:creationId xmlns:a16="http://schemas.microsoft.com/office/drawing/2014/main" id="{5286AEEB-99B7-6744-A6A7-5C5258BEC343}"/>
              </a:ext>
            </a:extLst>
          </p:cNvPr>
          <p:cNvSpPr txBox="1"/>
          <p:nvPr/>
        </p:nvSpPr>
        <p:spPr>
          <a:xfrm>
            <a:off x="1927243" y="5097425"/>
            <a:ext cx="393056"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9" name="TextBox 18">
            <a:extLst>
              <a:ext uri="{FF2B5EF4-FFF2-40B4-BE49-F238E27FC236}">
                <a16:creationId xmlns:a16="http://schemas.microsoft.com/office/drawing/2014/main" id="{739BD2C2-215B-8A4C-81FF-370DB340B341}"/>
              </a:ext>
            </a:extLst>
          </p:cNvPr>
          <p:cNvSpPr txBox="1"/>
          <p:nvPr/>
        </p:nvSpPr>
        <p:spPr>
          <a:xfrm>
            <a:off x="1910112" y="4401918"/>
            <a:ext cx="393056"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20" name="TextBox 19">
            <a:extLst>
              <a:ext uri="{FF2B5EF4-FFF2-40B4-BE49-F238E27FC236}">
                <a16:creationId xmlns:a16="http://schemas.microsoft.com/office/drawing/2014/main" id="{960F9F28-5FBC-1B4E-B837-EC5DD9EC645B}"/>
              </a:ext>
            </a:extLst>
          </p:cNvPr>
          <p:cNvSpPr txBox="1"/>
          <p:nvPr/>
        </p:nvSpPr>
        <p:spPr>
          <a:xfrm>
            <a:off x="1934683" y="3682575"/>
            <a:ext cx="393056" cy="307777"/>
          </a:xfrm>
          <a:prstGeom prst="rect">
            <a:avLst/>
          </a:prstGeom>
          <a:noFill/>
        </p:spPr>
        <p:txBody>
          <a:bodyPr wrap="none" rtlCol="0">
            <a:spAutoFit/>
          </a:bodyPr>
          <a:lstStyle/>
          <a:p>
            <a:r>
              <a:rPr lang="en-US" sz="1400" dirty="0">
                <a:latin typeface="Avenir Next" panose="020B0503020202020204" pitchFamily="34" charset="0"/>
              </a:rPr>
              <a:t>60</a:t>
            </a:r>
          </a:p>
        </p:txBody>
      </p:sp>
      <p:sp>
        <p:nvSpPr>
          <p:cNvPr id="21" name="TextBox 20">
            <a:extLst>
              <a:ext uri="{FF2B5EF4-FFF2-40B4-BE49-F238E27FC236}">
                <a16:creationId xmlns:a16="http://schemas.microsoft.com/office/drawing/2014/main" id="{C9523B9C-4372-B449-A229-A9E8E4203282}"/>
              </a:ext>
            </a:extLst>
          </p:cNvPr>
          <p:cNvSpPr txBox="1"/>
          <p:nvPr/>
        </p:nvSpPr>
        <p:spPr>
          <a:xfrm>
            <a:off x="1927243" y="2963232"/>
            <a:ext cx="393056" cy="307777"/>
          </a:xfrm>
          <a:prstGeom prst="rect">
            <a:avLst/>
          </a:prstGeom>
          <a:noFill/>
        </p:spPr>
        <p:txBody>
          <a:bodyPr wrap="none" rtlCol="0">
            <a:spAutoFit/>
          </a:bodyPr>
          <a:lstStyle/>
          <a:p>
            <a:r>
              <a:rPr lang="en-US" sz="1400" dirty="0">
                <a:latin typeface="Avenir Next" panose="020B0503020202020204" pitchFamily="34" charset="0"/>
              </a:rPr>
              <a:t>80</a:t>
            </a:r>
          </a:p>
        </p:txBody>
      </p:sp>
      <p:sp>
        <p:nvSpPr>
          <p:cNvPr id="22" name="TextBox 21">
            <a:extLst>
              <a:ext uri="{FF2B5EF4-FFF2-40B4-BE49-F238E27FC236}">
                <a16:creationId xmlns:a16="http://schemas.microsoft.com/office/drawing/2014/main" id="{21D59899-9D80-164D-B441-2E0A853EC86A}"/>
              </a:ext>
            </a:extLst>
          </p:cNvPr>
          <p:cNvSpPr txBox="1"/>
          <p:nvPr/>
        </p:nvSpPr>
        <p:spPr>
          <a:xfrm>
            <a:off x="1875145" y="2263973"/>
            <a:ext cx="497252" cy="307777"/>
          </a:xfrm>
          <a:prstGeom prst="rect">
            <a:avLst/>
          </a:prstGeom>
          <a:noFill/>
        </p:spPr>
        <p:txBody>
          <a:bodyPr wrap="none" rtlCol="0">
            <a:spAutoFit/>
          </a:bodyPr>
          <a:lstStyle/>
          <a:p>
            <a:r>
              <a:rPr lang="en-US" sz="1400" dirty="0">
                <a:latin typeface="Avenir Next" panose="020B0503020202020204" pitchFamily="34" charset="0"/>
              </a:rPr>
              <a:t>100</a:t>
            </a:r>
          </a:p>
        </p:txBody>
      </p:sp>
      <p:sp>
        <p:nvSpPr>
          <p:cNvPr id="23" name="TextBox 22">
            <a:extLst>
              <a:ext uri="{FF2B5EF4-FFF2-40B4-BE49-F238E27FC236}">
                <a16:creationId xmlns:a16="http://schemas.microsoft.com/office/drawing/2014/main" id="{177CA9C4-C661-B04B-BBB2-5B45C0AC1C83}"/>
              </a:ext>
            </a:extLst>
          </p:cNvPr>
          <p:cNvSpPr txBox="1"/>
          <p:nvPr/>
        </p:nvSpPr>
        <p:spPr>
          <a:xfrm>
            <a:off x="5055341" y="6335153"/>
            <a:ext cx="2007153" cy="584775"/>
          </a:xfrm>
          <a:prstGeom prst="rect">
            <a:avLst/>
          </a:prstGeom>
          <a:noFill/>
        </p:spPr>
        <p:txBody>
          <a:bodyPr wrap="none" rtlCol="0">
            <a:spAutoFit/>
          </a:bodyPr>
          <a:lstStyle/>
          <a:p>
            <a:r>
              <a:rPr lang="en-US" sz="3200" dirty="0">
                <a:latin typeface="Avenir Next" panose="020B0503020202020204" pitchFamily="34" charset="0"/>
              </a:rPr>
              <a:t>Time (ms)</a:t>
            </a:r>
          </a:p>
        </p:txBody>
      </p:sp>
      <p:sp>
        <p:nvSpPr>
          <p:cNvPr id="24" name="TextBox 23">
            <a:extLst>
              <a:ext uri="{FF2B5EF4-FFF2-40B4-BE49-F238E27FC236}">
                <a16:creationId xmlns:a16="http://schemas.microsoft.com/office/drawing/2014/main" id="{B7EC5266-4D5D-6847-8B53-36B9733A01AE}"/>
              </a:ext>
            </a:extLst>
          </p:cNvPr>
          <p:cNvSpPr txBox="1"/>
          <p:nvPr/>
        </p:nvSpPr>
        <p:spPr>
          <a:xfrm rot="16200000">
            <a:off x="597401" y="2884511"/>
            <a:ext cx="2611549" cy="523220"/>
          </a:xfrm>
          <a:prstGeom prst="rect">
            <a:avLst/>
          </a:prstGeom>
          <a:noFill/>
        </p:spPr>
        <p:txBody>
          <a:bodyPr wrap="none" rtlCol="0">
            <a:spAutoFit/>
          </a:bodyPr>
          <a:lstStyle/>
          <a:p>
            <a:r>
              <a:rPr lang="en-US" sz="2800" dirty="0">
                <a:latin typeface="Avenir Next" panose="020B0503020202020204" pitchFamily="34" charset="0"/>
              </a:rPr>
              <a:t>Calcium Count</a:t>
            </a:r>
          </a:p>
        </p:txBody>
      </p:sp>
      <p:sp>
        <p:nvSpPr>
          <p:cNvPr id="25" name="TextBox 24">
            <a:extLst>
              <a:ext uri="{FF2B5EF4-FFF2-40B4-BE49-F238E27FC236}">
                <a16:creationId xmlns:a16="http://schemas.microsoft.com/office/drawing/2014/main" id="{B5B0C459-A2DD-1B4D-8481-280923EF3EB8}"/>
              </a:ext>
            </a:extLst>
          </p:cNvPr>
          <p:cNvSpPr txBox="1"/>
          <p:nvPr/>
        </p:nvSpPr>
        <p:spPr>
          <a:xfrm>
            <a:off x="2226762" y="118669"/>
            <a:ext cx="7515455" cy="830997"/>
          </a:xfrm>
          <a:prstGeom prst="rect">
            <a:avLst/>
          </a:prstGeom>
          <a:noFill/>
        </p:spPr>
        <p:txBody>
          <a:bodyPr wrap="none" rtlCol="0">
            <a:spAutoFit/>
          </a:bodyPr>
          <a:lstStyle/>
          <a:p>
            <a:r>
              <a:rPr lang="en-US" sz="4800" b="1" dirty="0">
                <a:latin typeface="Avenir Next" panose="020B0503020202020204" pitchFamily="34" charset="0"/>
              </a:rPr>
              <a:t>Calcium Influx per VDCC</a:t>
            </a:r>
          </a:p>
        </p:txBody>
      </p:sp>
      <p:sp>
        <p:nvSpPr>
          <p:cNvPr id="31" name="Rectangle 30">
            <a:extLst>
              <a:ext uri="{FF2B5EF4-FFF2-40B4-BE49-F238E27FC236}">
                <a16:creationId xmlns:a16="http://schemas.microsoft.com/office/drawing/2014/main" id="{85ACE938-1599-5E46-85AE-A8C16D1CDAE4}"/>
              </a:ext>
            </a:extLst>
          </p:cNvPr>
          <p:cNvSpPr/>
          <p:nvPr/>
        </p:nvSpPr>
        <p:spPr>
          <a:xfrm>
            <a:off x="2951166" y="1312828"/>
            <a:ext cx="1713150" cy="1060309"/>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EDCB4C3-9A75-764A-8ED5-6517A033DC37}"/>
              </a:ext>
            </a:extLst>
          </p:cNvPr>
          <p:cNvSpPr txBox="1"/>
          <p:nvPr/>
        </p:nvSpPr>
        <p:spPr>
          <a:xfrm>
            <a:off x="3664645" y="1334777"/>
            <a:ext cx="1037848"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Markov</a:t>
            </a:r>
          </a:p>
        </p:txBody>
      </p:sp>
      <p:sp>
        <p:nvSpPr>
          <p:cNvPr id="35" name="TextBox 34">
            <a:extLst>
              <a:ext uri="{FF2B5EF4-FFF2-40B4-BE49-F238E27FC236}">
                <a16:creationId xmlns:a16="http://schemas.microsoft.com/office/drawing/2014/main" id="{A9485CC5-5D83-5E47-8ECF-6E47CD328FA6}"/>
              </a:ext>
            </a:extLst>
          </p:cNvPr>
          <p:cNvSpPr txBox="1"/>
          <p:nvPr/>
        </p:nvSpPr>
        <p:spPr>
          <a:xfrm>
            <a:off x="3645547" y="1693215"/>
            <a:ext cx="841897"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MCell</a:t>
            </a:r>
          </a:p>
        </p:txBody>
      </p:sp>
      <p:sp>
        <p:nvSpPr>
          <p:cNvPr id="36" name="TextBox 35">
            <a:extLst>
              <a:ext uri="{FF2B5EF4-FFF2-40B4-BE49-F238E27FC236}">
                <a16:creationId xmlns:a16="http://schemas.microsoft.com/office/drawing/2014/main" id="{F6819A19-719F-1944-9B65-B36BE9F446C9}"/>
              </a:ext>
            </a:extLst>
          </p:cNvPr>
          <p:cNvSpPr txBox="1"/>
          <p:nvPr/>
        </p:nvSpPr>
        <p:spPr>
          <a:xfrm>
            <a:off x="3634560" y="2025754"/>
            <a:ext cx="699230"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ODE</a:t>
            </a:r>
          </a:p>
        </p:txBody>
      </p:sp>
      <p:cxnSp>
        <p:nvCxnSpPr>
          <p:cNvPr id="37" name="Straight Connector 36">
            <a:extLst>
              <a:ext uri="{FF2B5EF4-FFF2-40B4-BE49-F238E27FC236}">
                <a16:creationId xmlns:a16="http://schemas.microsoft.com/office/drawing/2014/main" id="{4FA4CCD9-1E8B-004C-97B1-EA383C7A4A41}"/>
              </a:ext>
            </a:extLst>
          </p:cNvPr>
          <p:cNvCxnSpPr>
            <a:cxnSpLocks/>
          </p:cNvCxnSpPr>
          <p:nvPr/>
        </p:nvCxnSpPr>
        <p:spPr>
          <a:xfrm>
            <a:off x="3093429" y="1485488"/>
            <a:ext cx="552118" cy="0"/>
          </a:xfrm>
          <a:prstGeom prst="line">
            <a:avLst/>
          </a:prstGeom>
          <a:ln w="28575">
            <a:solidFill>
              <a:srgbClr val="4B72AF"/>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ADB5B098-8EBA-7F46-A13C-581F2BD1E6F5}"/>
              </a:ext>
            </a:extLst>
          </p:cNvPr>
          <p:cNvCxnSpPr>
            <a:cxnSpLocks/>
          </p:cNvCxnSpPr>
          <p:nvPr/>
        </p:nvCxnSpPr>
        <p:spPr>
          <a:xfrm>
            <a:off x="3093959" y="1848904"/>
            <a:ext cx="552118" cy="0"/>
          </a:xfrm>
          <a:prstGeom prst="line">
            <a:avLst/>
          </a:prstGeom>
          <a:ln w="28575">
            <a:solidFill>
              <a:srgbClr val="D7292A"/>
            </a:solidFill>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8AABC76A-CBB9-5E44-A256-F8329BF0478A}"/>
              </a:ext>
            </a:extLst>
          </p:cNvPr>
          <p:cNvCxnSpPr>
            <a:cxnSpLocks/>
          </p:cNvCxnSpPr>
          <p:nvPr/>
        </p:nvCxnSpPr>
        <p:spPr>
          <a:xfrm>
            <a:off x="3112527" y="2182175"/>
            <a:ext cx="552118" cy="0"/>
          </a:xfrm>
          <a:prstGeom prst="line">
            <a:avLst/>
          </a:prstGeom>
          <a:ln w="28575">
            <a:solidFill>
              <a:schemeClr val="tx1"/>
            </a:solidFill>
          </a:ln>
        </p:spPr>
        <p:style>
          <a:lnRef idx="3">
            <a:schemeClr val="accent1"/>
          </a:lnRef>
          <a:fillRef idx="0">
            <a:schemeClr val="accent1"/>
          </a:fillRef>
          <a:effectRef idx="2">
            <a:schemeClr val="accent1"/>
          </a:effectRef>
          <a:fontRef idx="minor">
            <a:schemeClr val="tx1"/>
          </a:fontRef>
        </p:style>
      </p:cxnSp>
      <p:sp>
        <p:nvSpPr>
          <p:cNvPr id="40" name="TextBox 39">
            <a:extLst>
              <a:ext uri="{FF2B5EF4-FFF2-40B4-BE49-F238E27FC236}">
                <a16:creationId xmlns:a16="http://schemas.microsoft.com/office/drawing/2014/main" id="{0C71C439-A127-A441-A995-EDBC2121268D}"/>
              </a:ext>
            </a:extLst>
          </p:cNvPr>
          <p:cNvSpPr txBox="1"/>
          <p:nvPr/>
        </p:nvSpPr>
        <p:spPr>
          <a:xfrm>
            <a:off x="1885480" y="1570138"/>
            <a:ext cx="497252" cy="307777"/>
          </a:xfrm>
          <a:prstGeom prst="rect">
            <a:avLst/>
          </a:prstGeom>
          <a:noFill/>
        </p:spPr>
        <p:txBody>
          <a:bodyPr wrap="none" rtlCol="0">
            <a:spAutoFit/>
          </a:bodyPr>
          <a:lstStyle/>
          <a:p>
            <a:r>
              <a:rPr lang="en-US" sz="1400" dirty="0">
                <a:latin typeface="Avenir Next" panose="020B0503020202020204" pitchFamily="34" charset="0"/>
              </a:rPr>
              <a:t>120</a:t>
            </a:r>
          </a:p>
        </p:txBody>
      </p:sp>
      <p:sp>
        <p:nvSpPr>
          <p:cNvPr id="41" name="TextBox 40">
            <a:extLst>
              <a:ext uri="{FF2B5EF4-FFF2-40B4-BE49-F238E27FC236}">
                <a16:creationId xmlns:a16="http://schemas.microsoft.com/office/drawing/2014/main" id="{4FBD4421-F515-3B4B-818A-5CBAE8E3430A}"/>
              </a:ext>
            </a:extLst>
          </p:cNvPr>
          <p:cNvSpPr txBox="1"/>
          <p:nvPr/>
        </p:nvSpPr>
        <p:spPr>
          <a:xfrm>
            <a:off x="1875847" y="878093"/>
            <a:ext cx="497252" cy="307777"/>
          </a:xfrm>
          <a:prstGeom prst="rect">
            <a:avLst/>
          </a:prstGeom>
          <a:noFill/>
        </p:spPr>
        <p:txBody>
          <a:bodyPr wrap="none" rtlCol="0">
            <a:spAutoFit/>
          </a:bodyPr>
          <a:lstStyle/>
          <a:p>
            <a:r>
              <a:rPr lang="en-US" sz="1400" dirty="0">
                <a:latin typeface="Avenir Next" panose="020B0503020202020204" pitchFamily="34" charset="0"/>
              </a:rPr>
              <a:t>140</a:t>
            </a:r>
          </a:p>
        </p:txBody>
      </p:sp>
      <p:sp>
        <p:nvSpPr>
          <p:cNvPr id="30" name="Rectangle 29">
            <a:extLst>
              <a:ext uri="{FF2B5EF4-FFF2-40B4-BE49-F238E27FC236}">
                <a16:creationId xmlns:a16="http://schemas.microsoft.com/office/drawing/2014/main" id="{8E65584A-BFDA-FB41-AF13-E24E537D5626}"/>
              </a:ext>
            </a:extLst>
          </p:cNvPr>
          <p:cNvSpPr/>
          <p:nvPr/>
        </p:nvSpPr>
        <p:spPr>
          <a:xfrm>
            <a:off x="2712466" y="1216333"/>
            <a:ext cx="2345680" cy="1265141"/>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3B48F618-3BC5-5A42-B34F-70AAD21D4D90}"/>
              </a:ext>
            </a:extLst>
          </p:cNvPr>
          <p:cNvSpPr txBox="1"/>
          <p:nvPr/>
        </p:nvSpPr>
        <p:spPr>
          <a:xfrm>
            <a:off x="3549143" y="1239376"/>
            <a:ext cx="1509003"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Markov</a:t>
            </a:r>
          </a:p>
        </p:txBody>
      </p:sp>
      <p:sp>
        <p:nvSpPr>
          <p:cNvPr id="33" name="TextBox 32">
            <a:extLst>
              <a:ext uri="{FF2B5EF4-FFF2-40B4-BE49-F238E27FC236}">
                <a16:creationId xmlns:a16="http://schemas.microsoft.com/office/drawing/2014/main" id="{9259BEE9-27BE-E042-8B0F-E35EAF53C348}"/>
              </a:ext>
            </a:extLst>
          </p:cNvPr>
          <p:cNvSpPr txBox="1"/>
          <p:nvPr/>
        </p:nvSpPr>
        <p:spPr>
          <a:xfrm>
            <a:off x="3538004" y="1640663"/>
            <a:ext cx="1207382"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MCell</a:t>
            </a:r>
          </a:p>
        </p:txBody>
      </p:sp>
      <p:sp>
        <p:nvSpPr>
          <p:cNvPr id="42" name="TextBox 41">
            <a:extLst>
              <a:ext uri="{FF2B5EF4-FFF2-40B4-BE49-F238E27FC236}">
                <a16:creationId xmlns:a16="http://schemas.microsoft.com/office/drawing/2014/main" id="{D57309E5-D118-8440-B2F2-B11B20F6843B}"/>
              </a:ext>
            </a:extLst>
          </p:cNvPr>
          <p:cNvSpPr txBox="1"/>
          <p:nvPr/>
        </p:nvSpPr>
        <p:spPr>
          <a:xfrm>
            <a:off x="3529253" y="2025288"/>
            <a:ext cx="986167"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ODE</a:t>
            </a:r>
          </a:p>
        </p:txBody>
      </p:sp>
      <p:cxnSp>
        <p:nvCxnSpPr>
          <p:cNvPr id="43" name="Straight Connector 42">
            <a:extLst>
              <a:ext uri="{FF2B5EF4-FFF2-40B4-BE49-F238E27FC236}">
                <a16:creationId xmlns:a16="http://schemas.microsoft.com/office/drawing/2014/main" id="{87E4BD7C-D1D6-6646-BBF8-7B0C45C3C591}"/>
              </a:ext>
            </a:extLst>
          </p:cNvPr>
          <p:cNvCxnSpPr>
            <a:cxnSpLocks/>
          </p:cNvCxnSpPr>
          <p:nvPr/>
        </p:nvCxnSpPr>
        <p:spPr>
          <a:xfrm>
            <a:off x="2849073" y="1424844"/>
            <a:ext cx="552118" cy="0"/>
          </a:xfrm>
          <a:prstGeom prst="line">
            <a:avLst/>
          </a:prstGeom>
          <a:ln w="28575">
            <a:solidFill>
              <a:srgbClr val="4B72AF"/>
            </a:solidFill>
          </a:ln>
        </p:spPr>
        <p:style>
          <a:lnRef idx="3">
            <a:schemeClr val="accent1"/>
          </a:lnRef>
          <a:fillRef idx="0">
            <a:schemeClr val="accent1"/>
          </a:fillRef>
          <a:effectRef idx="2">
            <a:schemeClr val="accent1"/>
          </a:effectRef>
          <a:fontRef idx="minor">
            <a:schemeClr val="tx1"/>
          </a:fontRef>
        </p:style>
      </p:cxnSp>
      <p:cxnSp>
        <p:nvCxnSpPr>
          <p:cNvPr id="44" name="Straight Connector 43">
            <a:extLst>
              <a:ext uri="{FF2B5EF4-FFF2-40B4-BE49-F238E27FC236}">
                <a16:creationId xmlns:a16="http://schemas.microsoft.com/office/drawing/2014/main" id="{C74A0400-1303-CB47-9492-389B19159787}"/>
              </a:ext>
            </a:extLst>
          </p:cNvPr>
          <p:cNvCxnSpPr>
            <a:cxnSpLocks/>
          </p:cNvCxnSpPr>
          <p:nvPr/>
        </p:nvCxnSpPr>
        <p:spPr>
          <a:xfrm>
            <a:off x="2849073" y="1805445"/>
            <a:ext cx="552118" cy="0"/>
          </a:xfrm>
          <a:prstGeom prst="line">
            <a:avLst/>
          </a:prstGeom>
          <a:ln w="28575">
            <a:solidFill>
              <a:srgbClr val="D7292A"/>
            </a:solidFill>
          </a:ln>
        </p:spPr>
        <p:style>
          <a:lnRef idx="3">
            <a:schemeClr val="accent1"/>
          </a:lnRef>
          <a:fillRef idx="0">
            <a:schemeClr val="accent1"/>
          </a:fillRef>
          <a:effectRef idx="2">
            <a:schemeClr val="accent1"/>
          </a:effectRef>
          <a:fontRef idx="minor">
            <a:schemeClr val="tx1"/>
          </a:fontRef>
        </p:style>
      </p:cxnSp>
      <p:cxnSp>
        <p:nvCxnSpPr>
          <p:cNvPr id="45" name="Straight Connector 44">
            <a:extLst>
              <a:ext uri="{FF2B5EF4-FFF2-40B4-BE49-F238E27FC236}">
                <a16:creationId xmlns:a16="http://schemas.microsoft.com/office/drawing/2014/main" id="{2F02C812-EFE6-3847-A114-8BA7033B095E}"/>
              </a:ext>
            </a:extLst>
          </p:cNvPr>
          <p:cNvCxnSpPr>
            <a:cxnSpLocks/>
          </p:cNvCxnSpPr>
          <p:nvPr/>
        </p:nvCxnSpPr>
        <p:spPr>
          <a:xfrm>
            <a:off x="2849073" y="2163883"/>
            <a:ext cx="552118" cy="0"/>
          </a:xfrm>
          <a:prstGeom prst="line">
            <a:avLst/>
          </a:prstGeom>
          <a:ln w="28575">
            <a:solidFill>
              <a:schemeClr val="tx1"/>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65179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0E677E-C293-4245-9F12-201F1571C188}"/>
              </a:ext>
            </a:extLst>
          </p:cNvPr>
          <p:cNvPicPr>
            <a:picLocks noChangeAspect="1"/>
          </p:cNvPicPr>
          <p:nvPr/>
        </p:nvPicPr>
        <p:blipFill>
          <a:blip r:embed="rId2"/>
          <a:stretch>
            <a:fillRect/>
          </a:stretch>
        </p:blipFill>
        <p:spPr>
          <a:xfrm>
            <a:off x="2458081" y="540797"/>
            <a:ext cx="7301739" cy="5411350"/>
          </a:xfrm>
          <a:prstGeom prst="rect">
            <a:avLst/>
          </a:prstGeom>
        </p:spPr>
      </p:pic>
      <p:sp>
        <p:nvSpPr>
          <p:cNvPr id="9" name="TextBox 8">
            <a:extLst>
              <a:ext uri="{FF2B5EF4-FFF2-40B4-BE49-F238E27FC236}">
                <a16:creationId xmlns:a16="http://schemas.microsoft.com/office/drawing/2014/main" id="{95B9B18D-C415-F149-8129-4F988DAF0F47}"/>
              </a:ext>
            </a:extLst>
          </p:cNvPr>
          <p:cNvSpPr txBox="1"/>
          <p:nvPr/>
        </p:nvSpPr>
        <p:spPr>
          <a:xfrm>
            <a:off x="2205639" y="5985932"/>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0" name="TextBox 9">
            <a:extLst>
              <a:ext uri="{FF2B5EF4-FFF2-40B4-BE49-F238E27FC236}">
                <a16:creationId xmlns:a16="http://schemas.microsoft.com/office/drawing/2014/main" id="{B07820C5-F5AE-BB49-9775-75255CDB05FC}"/>
              </a:ext>
            </a:extLst>
          </p:cNvPr>
          <p:cNvSpPr txBox="1"/>
          <p:nvPr/>
        </p:nvSpPr>
        <p:spPr>
          <a:xfrm>
            <a:off x="3256662" y="5993335"/>
            <a:ext cx="439544"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11" name="TextBox 10">
            <a:extLst>
              <a:ext uri="{FF2B5EF4-FFF2-40B4-BE49-F238E27FC236}">
                <a16:creationId xmlns:a16="http://schemas.microsoft.com/office/drawing/2014/main" id="{475A2937-68CD-5749-918B-C44FCE0BCABD}"/>
              </a:ext>
            </a:extLst>
          </p:cNvPr>
          <p:cNvSpPr txBox="1"/>
          <p:nvPr/>
        </p:nvSpPr>
        <p:spPr>
          <a:xfrm>
            <a:off x="4284389" y="5993335"/>
            <a:ext cx="439544"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2" name="TextBox 11">
            <a:extLst>
              <a:ext uri="{FF2B5EF4-FFF2-40B4-BE49-F238E27FC236}">
                <a16:creationId xmlns:a16="http://schemas.microsoft.com/office/drawing/2014/main" id="{E17BCEB6-1514-DE47-9915-51470A283C7D}"/>
              </a:ext>
            </a:extLst>
          </p:cNvPr>
          <p:cNvSpPr txBox="1"/>
          <p:nvPr/>
        </p:nvSpPr>
        <p:spPr>
          <a:xfrm>
            <a:off x="5335652" y="5993335"/>
            <a:ext cx="439544"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13" name="TextBox 12">
            <a:extLst>
              <a:ext uri="{FF2B5EF4-FFF2-40B4-BE49-F238E27FC236}">
                <a16:creationId xmlns:a16="http://schemas.microsoft.com/office/drawing/2014/main" id="{C1ED1B68-DA3C-AD47-A8C6-05AF5677A8F6}"/>
              </a:ext>
            </a:extLst>
          </p:cNvPr>
          <p:cNvSpPr txBox="1"/>
          <p:nvPr/>
        </p:nvSpPr>
        <p:spPr>
          <a:xfrm>
            <a:off x="6351803" y="6027376"/>
            <a:ext cx="439544"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14" name="TextBox 13">
            <a:extLst>
              <a:ext uri="{FF2B5EF4-FFF2-40B4-BE49-F238E27FC236}">
                <a16:creationId xmlns:a16="http://schemas.microsoft.com/office/drawing/2014/main" id="{00807575-FC94-F740-8185-29B88170D241}"/>
              </a:ext>
            </a:extLst>
          </p:cNvPr>
          <p:cNvSpPr txBox="1"/>
          <p:nvPr/>
        </p:nvSpPr>
        <p:spPr>
          <a:xfrm>
            <a:off x="7403066" y="6009427"/>
            <a:ext cx="439544"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15" name="TextBox 14">
            <a:extLst>
              <a:ext uri="{FF2B5EF4-FFF2-40B4-BE49-F238E27FC236}">
                <a16:creationId xmlns:a16="http://schemas.microsoft.com/office/drawing/2014/main" id="{E182A24F-CFC2-4941-8FC2-7877E0CE2557}"/>
              </a:ext>
            </a:extLst>
          </p:cNvPr>
          <p:cNvSpPr txBox="1"/>
          <p:nvPr/>
        </p:nvSpPr>
        <p:spPr>
          <a:xfrm>
            <a:off x="8455537" y="6016056"/>
            <a:ext cx="439544"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16" name="TextBox 15">
            <a:extLst>
              <a:ext uri="{FF2B5EF4-FFF2-40B4-BE49-F238E27FC236}">
                <a16:creationId xmlns:a16="http://schemas.microsoft.com/office/drawing/2014/main" id="{71BD0608-8466-B54C-A5B5-475E05975D07}"/>
              </a:ext>
            </a:extLst>
          </p:cNvPr>
          <p:cNvSpPr txBox="1"/>
          <p:nvPr/>
        </p:nvSpPr>
        <p:spPr>
          <a:xfrm>
            <a:off x="9470480" y="5996914"/>
            <a:ext cx="439544" cy="307777"/>
          </a:xfrm>
          <a:prstGeom prst="rect">
            <a:avLst/>
          </a:prstGeom>
          <a:noFill/>
        </p:spPr>
        <p:txBody>
          <a:bodyPr wrap="none" rtlCol="0">
            <a:spAutoFit/>
          </a:bodyPr>
          <a:lstStyle/>
          <a:p>
            <a:r>
              <a:rPr lang="en-US" sz="1400" dirty="0">
                <a:latin typeface="Avenir Next" panose="020B0503020202020204" pitchFamily="34" charset="0"/>
              </a:rPr>
              <a:t>4.5</a:t>
            </a:r>
          </a:p>
        </p:txBody>
      </p:sp>
      <p:sp>
        <p:nvSpPr>
          <p:cNvPr id="17" name="TextBox 16">
            <a:extLst>
              <a:ext uri="{FF2B5EF4-FFF2-40B4-BE49-F238E27FC236}">
                <a16:creationId xmlns:a16="http://schemas.microsoft.com/office/drawing/2014/main" id="{8441D05D-17CA-D14F-B541-B75B1BDD1AF9}"/>
              </a:ext>
            </a:extLst>
          </p:cNvPr>
          <p:cNvSpPr txBox="1"/>
          <p:nvPr/>
        </p:nvSpPr>
        <p:spPr>
          <a:xfrm>
            <a:off x="2008786" y="5471493"/>
            <a:ext cx="543739" cy="307777"/>
          </a:xfrm>
          <a:prstGeom prst="rect">
            <a:avLst/>
          </a:prstGeom>
          <a:noFill/>
        </p:spPr>
        <p:txBody>
          <a:bodyPr wrap="none" rtlCol="0">
            <a:spAutoFit/>
          </a:bodyPr>
          <a:lstStyle/>
          <a:p>
            <a:r>
              <a:rPr lang="en-US" sz="1400" dirty="0">
                <a:latin typeface="Avenir Next" panose="020B0503020202020204" pitchFamily="34" charset="0"/>
              </a:rPr>
              <a:t>0.00</a:t>
            </a:r>
          </a:p>
        </p:txBody>
      </p:sp>
      <p:sp>
        <p:nvSpPr>
          <p:cNvPr id="23" name="TextBox 22">
            <a:extLst>
              <a:ext uri="{FF2B5EF4-FFF2-40B4-BE49-F238E27FC236}">
                <a16:creationId xmlns:a16="http://schemas.microsoft.com/office/drawing/2014/main" id="{177CA9C4-C661-B04B-BBB2-5B45C0AC1C83}"/>
              </a:ext>
            </a:extLst>
          </p:cNvPr>
          <p:cNvSpPr txBox="1"/>
          <p:nvPr/>
        </p:nvSpPr>
        <p:spPr>
          <a:xfrm>
            <a:off x="5042249" y="6293709"/>
            <a:ext cx="1207831" cy="369332"/>
          </a:xfrm>
          <a:prstGeom prst="rect">
            <a:avLst/>
          </a:prstGeom>
          <a:noFill/>
        </p:spPr>
        <p:txBody>
          <a:bodyPr wrap="none" rtlCol="0">
            <a:spAutoFit/>
          </a:bodyPr>
          <a:lstStyle/>
          <a:p>
            <a:r>
              <a:rPr lang="en-US" dirty="0">
                <a:latin typeface="Avenir Next" panose="020B0503020202020204" pitchFamily="34" charset="0"/>
              </a:rPr>
              <a:t>Time (ms)</a:t>
            </a:r>
          </a:p>
        </p:txBody>
      </p:sp>
      <p:sp>
        <p:nvSpPr>
          <p:cNvPr id="24" name="TextBox 23">
            <a:extLst>
              <a:ext uri="{FF2B5EF4-FFF2-40B4-BE49-F238E27FC236}">
                <a16:creationId xmlns:a16="http://schemas.microsoft.com/office/drawing/2014/main" id="{B7EC5266-4D5D-6847-8B53-36B9733A01AE}"/>
              </a:ext>
            </a:extLst>
          </p:cNvPr>
          <p:cNvSpPr txBox="1"/>
          <p:nvPr/>
        </p:nvSpPr>
        <p:spPr>
          <a:xfrm rot="16200000">
            <a:off x="1340873" y="2946066"/>
            <a:ext cx="1124603" cy="400110"/>
          </a:xfrm>
          <a:prstGeom prst="rect">
            <a:avLst/>
          </a:prstGeom>
          <a:noFill/>
        </p:spPr>
        <p:txBody>
          <a:bodyPr wrap="none" rtlCol="0">
            <a:spAutoFit/>
          </a:bodyPr>
          <a:lstStyle/>
          <a:p>
            <a:r>
              <a:rPr lang="en-US" sz="2000" dirty="0">
                <a:latin typeface="Avenir Next" panose="020B0503020202020204" pitchFamily="34" charset="0"/>
              </a:rPr>
              <a:t>Fraction</a:t>
            </a:r>
            <a:endParaRPr lang="en-US" sz="2400" dirty="0">
              <a:latin typeface="Avenir Next" panose="020B0503020202020204" pitchFamily="34" charset="0"/>
            </a:endParaRPr>
          </a:p>
        </p:txBody>
      </p:sp>
      <p:sp>
        <p:nvSpPr>
          <p:cNvPr id="25" name="TextBox 24">
            <a:extLst>
              <a:ext uri="{FF2B5EF4-FFF2-40B4-BE49-F238E27FC236}">
                <a16:creationId xmlns:a16="http://schemas.microsoft.com/office/drawing/2014/main" id="{B5B0C459-A2DD-1B4D-8481-280923EF3EB8}"/>
              </a:ext>
            </a:extLst>
          </p:cNvPr>
          <p:cNvSpPr txBox="1"/>
          <p:nvPr/>
        </p:nvSpPr>
        <p:spPr>
          <a:xfrm>
            <a:off x="1417539" y="40815"/>
            <a:ext cx="9665082" cy="523220"/>
          </a:xfrm>
          <a:prstGeom prst="rect">
            <a:avLst/>
          </a:prstGeom>
          <a:noFill/>
        </p:spPr>
        <p:txBody>
          <a:bodyPr wrap="none" rtlCol="0">
            <a:spAutoFit/>
          </a:bodyPr>
          <a:lstStyle/>
          <a:p>
            <a:r>
              <a:rPr lang="en-US" sz="2800" b="1" dirty="0">
                <a:latin typeface="Avenir Next" panose="020B0503020202020204" pitchFamily="34" charset="0"/>
              </a:rPr>
              <a:t>Difference in VDCCs Open Compared to ODE Solution </a:t>
            </a:r>
            <a:endParaRPr lang="en-US" sz="3200" b="1" dirty="0">
              <a:latin typeface="Avenir Next" panose="020B0503020202020204" pitchFamily="34" charset="0"/>
            </a:endParaRPr>
          </a:p>
        </p:txBody>
      </p:sp>
      <p:sp>
        <p:nvSpPr>
          <p:cNvPr id="31" name="Rectangle 30">
            <a:extLst>
              <a:ext uri="{FF2B5EF4-FFF2-40B4-BE49-F238E27FC236}">
                <a16:creationId xmlns:a16="http://schemas.microsoft.com/office/drawing/2014/main" id="{85ACE938-1599-5E46-85AE-A8C16D1CDAE4}"/>
              </a:ext>
            </a:extLst>
          </p:cNvPr>
          <p:cNvSpPr/>
          <p:nvPr/>
        </p:nvSpPr>
        <p:spPr>
          <a:xfrm>
            <a:off x="3025593" y="1121442"/>
            <a:ext cx="2456649" cy="749719"/>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EDCB4C3-9A75-764A-8ED5-6517A033DC37}"/>
              </a:ext>
            </a:extLst>
          </p:cNvPr>
          <p:cNvSpPr txBox="1"/>
          <p:nvPr/>
        </p:nvSpPr>
        <p:spPr>
          <a:xfrm>
            <a:off x="3739073" y="1143391"/>
            <a:ext cx="1743170"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ODE - Markov</a:t>
            </a:r>
          </a:p>
        </p:txBody>
      </p:sp>
      <p:sp>
        <p:nvSpPr>
          <p:cNvPr id="35" name="TextBox 34">
            <a:extLst>
              <a:ext uri="{FF2B5EF4-FFF2-40B4-BE49-F238E27FC236}">
                <a16:creationId xmlns:a16="http://schemas.microsoft.com/office/drawing/2014/main" id="{A9485CC5-5D83-5E47-8ECF-6E47CD328FA6}"/>
              </a:ext>
            </a:extLst>
          </p:cNvPr>
          <p:cNvSpPr txBox="1"/>
          <p:nvPr/>
        </p:nvSpPr>
        <p:spPr>
          <a:xfrm>
            <a:off x="3719975" y="1501829"/>
            <a:ext cx="1547218"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ODE - MCell</a:t>
            </a:r>
          </a:p>
        </p:txBody>
      </p:sp>
      <p:cxnSp>
        <p:nvCxnSpPr>
          <p:cNvPr id="37" name="Straight Connector 36">
            <a:extLst>
              <a:ext uri="{FF2B5EF4-FFF2-40B4-BE49-F238E27FC236}">
                <a16:creationId xmlns:a16="http://schemas.microsoft.com/office/drawing/2014/main" id="{4FA4CCD9-1E8B-004C-97B1-EA383C7A4A41}"/>
              </a:ext>
            </a:extLst>
          </p:cNvPr>
          <p:cNvCxnSpPr>
            <a:cxnSpLocks/>
          </p:cNvCxnSpPr>
          <p:nvPr/>
        </p:nvCxnSpPr>
        <p:spPr>
          <a:xfrm>
            <a:off x="3167857" y="1294102"/>
            <a:ext cx="552118" cy="0"/>
          </a:xfrm>
          <a:prstGeom prst="line">
            <a:avLst/>
          </a:prstGeom>
          <a:ln w="28575">
            <a:solidFill>
              <a:srgbClr val="4B72AF"/>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ADB5B098-8EBA-7F46-A13C-581F2BD1E6F5}"/>
              </a:ext>
            </a:extLst>
          </p:cNvPr>
          <p:cNvCxnSpPr>
            <a:cxnSpLocks/>
          </p:cNvCxnSpPr>
          <p:nvPr/>
        </p:nvCxnSpPr>
        <p:spPr>
          <a:xfrm>
            <a:off x="3168387" y="1657518"/>
            <a:ext cx="552118" cy="0"/>
          </a:xfrm>
          <a:prstGeom prst="line">
            <a:avLst/>
          </a:prstGeom>
          <a:ln w="28575">
            <a:solidFill>
              <a:srgbClr val="D7292A"/>
            </a:solidFill>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76262461-DDC0-DD4D-B81B-611C3A11CF8C}"/>
              </a:ext>
            </a:extLst>
          </p:cNvPr>
          <p:cNvSpPr txBox="1"/>
          <p:nvPr/>
        </p:nvSpPr>
        <p:spPr>
          <a:xfrm>
            <a:off x="2008786" y="4436069"/>
            <a:ext cx="543739" cy="307777"/>
          </a:xfrm>
          <a:prstGeom prst="rect">
            <a:avLst/>
          </a:prstGeom>
          <a:noFill/>
        </p:spPr>
        <p:txBody>
          <a:bodyPr wrap="none" rtlCol="0">
            <a:spAutoFit/>
          </a:bodyPr>
          <a:lstStyle/>
          <a:p>
            <a:r>
              <a:rPr lang="en-US" sz="1400" dirty="0">
                <a:latin typeface="Avenir Next" panose="020B0503020202020204" pitchFamily="34" charset="0"/>
              </a:rPr>
              <a:t>0.05</a:t>
            </a:r>
          </a:p>
        </p:txBody>
      </p:sp>
      <p:sp>
        <p:nvSpPr>
          <p:cNvPr id="32" name="TextBox 31">
            <a:extLst>
              <a:ext uri="{FF2B5EF4-FFF2-40B4-BE49-F238E27FC236}">
                <a16:creationId xmlns:a16="http://schemas.microsoft.com/office/drawing/2014/main" id="{B1EFC785-82B1-824A-902B-46908ACEC230}"/>
              </a:ext>
            </a:extLst>
          </p:cNvPr>
          <p:cNvSpPr txBox="1"/>
          <p:nvPr/>
        </p:nvSpPr>
        <p:spPr>
          <a:xfrm>
            <a:off x="2024036" y="3400645"/>
            <a:ext cx="543739" cy="307777"/>
          </a:xfrm>
          <a:prstGeom prst="rect">
            <a:avLst/>
          </a:prstGeom>
          <a:noFill/>
        </p:spPr>
        <p:txBody>
          <a:bodyPr wrap="none" rtlCol="0">
            <a:spAutoFit/>
          </a:bodyPr>
          <a:lstStyle/>
          <a:p>
            <a:r>
              <a:rPr lang="en-US" sz="1400" dirty="0">
                <a:latin typeface="Avenir Next" panose="020B0503020202020204" pitchFamily="34" charset="0"/>
              </a:rPr>
              <a:t>0.10</a:t>
            </a:r>
          </a:p>
        </p:txBody>
      </p:sp>
      <p:sp>
        <p:nvSpPr>
          <p:cNvPr id="33" name="TextBox 32">
            <a:extLst>
              <a:ext uri="{FF2B5EF4-FFF2-40B4-BE49-F238E27FC236}">
                <a16:creationId xmlns:a16="http://schemas.microsoft.com/office/drawing/2014/main" id="{FF380B46-C3BA-2E47-BA4F-893714B3F41F}"/>
              </a:ext>
            </a:extLst>
          </p:cNvPr>
          <p:cNvSpPr txBox="1"/>
          <p:nvPr/>
        </p:nvSpPr>
        <p:spPr>
          <a:xfrm>
            <a:off x="2024035" y="2361662"/>
            <a:ext cx="543739" cy="307777"/>
          </a:xfrm>
          <a:prstGeom prst="rect">
            <a:avLst/>
          </a:prstGeom>
          <a:noFill/>
        </p:spPr>
        <p:txBody>
          <a:bodyPr wrap="none" rtlCol="0">
            <a:spAutoFit/>
          </a:bodyPr>
          <a:lstStyle/>
          <a:p>
            <a:r>
              <a:rPr lang="en-US" sz="1400" dirty="0">
                <a:latin typeface="Avenir Next" panose="020B0503020202020204" pitchFamily="34" charset="0"/>
              </a:rPr>
              <a:t>0.15</a:t>
            </a:r>
          </a:p>
        </p:txBody>
      </p:sp>
      <p:sp>
        <p:nvSpPr>
          <p:cNvPr id="42" name="TextBox 41">
            <a:extLst>
              <a:ext uri="{FF2B5EF4-FFF2-40B4-BE49-F238E27FC236}">
                <a16:creationId xmlns:a16="http://schemas.microsoft.com/office/drawing/2014/main" id="{DA95D700-1FD3-C348-A072-27E21A427E3E}"/>
              </a:ext>
            </a:extLst>
          </p:cNvPr>
          <p:cNvSpPr txBox="1"/>
          <p:nvPr/>
        </p:nvSpPr>
        <p:spPr>
          <a:xfrm>
            <a:off x="2008786" y="1347940"/>
            <a:ext cx="543739" cy="307777"/>
          </a:xfrm>
          <a:prstGeom prst="rect">
            <a:avLst/>
          </a:prstGeom>
          <a:noFill/>
        </p:spPr>
        <p:txBody>
          <a:bodyPr wrap="none" rtlCol="0">
            <a:spAutoFit/>
          </a:bodyPr>
          <a:lstStyle/>
          <a:p>
            <a:r>
              <a:rPr lang="en-US" sz="1400" dirty="0">
                <a:latin typeface="Avenir Next" panose="020B0503020202020204" pitchFamily="34" charset="0"/>
              </a:rPr>
              <a:t>0.20</a:t>
            </a:r>
          </a:p>
        </p:txBody>
      </p:sp>
    </p:spTree>
    <p:extLst>
      <p:ext uri="{BB962C8B-B14F-4D97-AF65-F5344CB8AC3E}">
        <p14:creationId xmlns:p14="http://schemas.microsoft.com/office/powerpoint/2010/main" val="4039899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0E677E-C293-4245-9F12-201F1571C188}"/>
              </a:ext>
            </a:extLst>
          </p:cNvPr>
          <p:cNvPicPr>
            <a:picLocks noChangeAspect="1"/>
          </p:cNvPicPr>
          <p:nvPr/>
        </p:nvPicPr>
        <p:blipFill>
          <a:blip r:embed="rId2"/>
          <a:stretch>
            <a:fillRect/>
          </a:stretch>
        </p:blipFill>
        <p:spPr>
          <a:xfrm>
            <a:off x="2445130" y="723325"/>
            <a:ext cx="7301739" cy="5411350"/>
          </a:xfrm>
          <a:prstGeom prst="rect">
            <a:avLst/>
          </a:prstGeom>
        </p:spPr>
      </p:pic>
      <p:sp>
        <p:nvSpPr>
          <p:cNvPr id="9" name="TextBox 8">
            <a:extLst>
              <a:ext uri="{FF2B5EF4-FFF2-40B4-BE49-F238E27FC236}">
                <a16:creationId xmlns:a16="http://schemas.microsoft.com/office/drawing/2014/main" id="{95B9B18D-C415-F149-8129-4F988DAF0F47}"/>
              </a:ext>
            </a:extLst>
          </p:cNvPr>
          <p:cNvSpPr txBox="1"/>
          <p:nvPr/>
        </p:nvSpPr>
        <p:spPr>
          <a:xfrm>
            <a:off x="2192688" y="6168460"/>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0" name="TextBox 9">
            <a:extLst>
              <a:ext uri="{FF2B5EF4-FFF2-40B4-BE49-F238E27FC236}">
                <a16:creationId xmlns:a16="http://schemas.microsoft.com/office/drawing/2014/main" id="{B07820C5-F5AE-BB49-9775-75255CDB05FC}"/>
              </a:ext>
            </a:extLst>
          </p:cNvPr>
          <p:cNvSpPr txBox="1"/>
          <p:nvPr/>
        </p:nvSpPr>
        <p:spPr>
          <a:xfrm>
            <a:off x="3243711" y="6175863"/>
            <a:ext cx="439544"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11" name="TextBox 10">
            <a:extLst>
              <a:ext uri="{FF2B5EF4-FFF2-40B4-BE49-F238E27FC236}">
                <a16:creationId xmlns:a16="http://schemas.microsoft.com/office/drawing/2014/main" id="{475A2937-68CD-5749-918B-C44FCE0BCABD}"/>
              </a:ext>
            </a:extLst>
          </p:cNvPr>
          <p:cNvSpPr txBox="1"/>
          <p:nvPr/>
        </p:nvSpPr>
        <p:spPr>
          <a:xfrm>
            <a:off x="4271438" y="6175863"/>
            <a:ext cx="439544"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2" name="TextBox 11">
            <a:extLst>
              <a:ext uri="{FF2B5EF4-FFF2-40B4-BE49-F238E27FC236}">
                <a16:creationId xmlns:a16="http://schemas.microsoft.com/office/drawing/2014/main" id="{E17BCEB6-1514-DE47-9915-51470A283C7D}"/>
              </a:ext>
            </a:extLst>
          </p:cNvPr>
          <p:cNvSpPr txBox="1"/>
          <p:nvPr/>
        </p:nvSpPr>
        <p:spPr>
          <a:xfrm>
            <a:off x="5322701" y="6175863"/>
            <a:ext cx="439544"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13" name="TextBox 12">
            <a:extLst>
              <a:ext uri="{FF2B5EF4-FFF2-40B4-BE49-F238E27FC236}">
                <a16:creationId xmlns:a16="http://schemas.microsoft.com/office/drawing/2014/main" id="{C1ED1B68-DA3C-AD47-A8C6-05AF5677A8F6}"/>
              </a:ext>
            </a:extLst>
          </p:cNvPr>
          <p:cNvSpPr txBox="1"/>
          <p:nvPr/>
        </p:nvSpPr>
        <p:spPr>
          <a:xfrm>
            <a:off x="6338852" y="6209904"/>
            <a:ext cx="439544"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14" name="TextBox 13">
            <a:extLst>
              <a:ext uri="{FF2B5EF4-FFF2-40B4-BE49-F238E27FC236}">
                <a16:creationId xmlns:a16="http://schemas.microsoft.com/office/drawing/2014/main" id="{00807575-FC94-F740-8185-29B88170D241}"/>
              </a:ext>
            </a:extLst>
          </p:cNvPr>
          <p:cNvSpPr txBox="1"/>
          <p:nvPr/>
        </p:nvSpPr>
        <p:spPr>
          <a:xfrm>
            <a:off x="7390115" y="6191955"/>
            <a:ext cx="439544"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15" name="TextBox 14">
            <a:extLst>
              <a:ext uri="{FF2B5EF4-FFF2-40B4-BE49-F238E27FC236}">
                <a16:creationId xmlns:a16="http://schemas.microsoft.com/office/drawing/2014/main" id="{E182A24F-CFC2-4941-8FC2-7877E0CE2557}"/>
              </a:ext>
            </a:extLst>
          </p:cNvPr>
          <p:cNvSpPr txBox="1"/>
          <p:nvPr/>
        </p:nvSpPr>
        <p:spPr>
          <a:xfrm>
            <a:off x="8442586" y="6198584"/>
            <a:ext cx="439544"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16" name="TextBox 15">
            <a:extLst>
              <a:ext uri="{FF2B5EF4-FFF2-40B4-BE49-F238E27FC236}">
                <a16:creationId xmlns:a16="http://schemas.microsoft.com/office/drawing/2014/main" id="{71BD0608-8466-B54C-A5B5-475E05975D07}"/>
              </a:ext>
            </a:extLst>
          </p:cNvPr>
          <p:cNvSpPr txBox="1"/>
          <p:nvPr/>
        </p:nvSpPr>
        <p:spPr>
          <a:xfrm>
            <a:off x="9457529" y="6179442"/>
            <a:ext cx="439544" cy="307777"/>
          </a:xfrm>
          <a:prstGeom prst="rect">
            <a:avLst/>
          </a:prstGeom>
          <a:noFill/>
        </p:spPr>
        <p:txBody>
          <a:bodyPr wrap="none" rtlCol="0">
            <a:spAutoFit/>
          </a:bodyPr>
          <a:lstStyle/>
          <a:p>
            <a:r>
              <a:rPr lang="en-US" sz="1400" dirty="0">
                <a:latin typeface="Avenir Next" panose="020B0503020202020204" pitchFamily="34" charset="0"/>
              </a:rPr>
              <a:t>4.5</a:t>
            </a:r>
          </a:p>
        </p:txBody>
      </p:sp>
      <p:sp>
        <p:nvSpPr>
          <p:cNvPr id="17" name="TextBox 16">
            <a:extLst>
              <a:ext uri="{FF2B5EF4-FFF2-40B4-BE49-F238E27FC236}">
                <a16:creationId xmlns:a16="http://schemas.microsoft.com/office/drawing/2014/main" id="{8441D05D-17CA-D14F-B541-B75B1BDD1AF9}"/>
              </a:ext>
            </a:extLst>
          </p:cNvPr>
          <p:cNvSpPr txBox="1"/>
          <p:nvPr/>
        </p:nvSpPr>
        <p:spPr>
          <a:xfrm>
            <a:off x="1995835" y="5654021"/>
            <a:ext cx="543739" cy="307777"/>
          </a:xfrm>
          <a:prstGeom prst="rect">
            <a:avLst/>
          </a:prstGeom>
          <a:noFill/>
        </p:spPr>
        <p:txBody>
          <a:bodyPr wrap="none" rtlCol="0">
            <a:spAutoFit/>
          </a:bodyPr>
          <a:lstStyle/>
          <a:p>
            <a:r>
              <a:rPr lang="en-US" sz="1400" dirty="0">
                <a:latin typeface="Avenir Next" panose="020B0503020202020204" pitchFamily="34" charset="0"/>
              </a:rPr>
              <a:t>0.00</a:t>
            </a:r>
          </a:p>
        </p:txBody>
      </p:sp>
      <p:sp>
        <p:nvSpPr>
          <p:cNvPr id="23" name="TextBox 22">
            <a:extLst>
              <a:ext uri="{FF2B5EF4-FFF2-40B4-BE49-F238E27FC236}">
                <a16:creationId xmlns:a16="http://schemas.microsoft.com/office/drawing/2014/main" id="{177CA9C4-C661-B04B-BBB2-5B45C0AC1C83}"/>
              </a:ext>
            </a:extLst>
          </p:cNvPr>
          <p:cNvSpPr txBox="1"/>
          <p:nvPr/>
        </p:nvSpPr>
        <p:spPr>
          <a:xfrm>
            <a:off x="5012783" y="6410382"/>
            <a:ext cx="1778564" cy="523220"/>
          </a:xfrm>
          <a:prstGeom prst="rect">
            <a:avLst/>
          </a:prstGeom>
          <a:noFill/>
        </p:spPr>
        <p:txBody>
          <a:bodyPr wrap="none" rtlCol="0">
            <a:spAutoFit/>
          </a:bodyPr>
          <a:lstStyle/>
          <a:p>
            <a:r>
              <a:rPr lang="en-US" sz="2800" dirty="0">
                <a:latin typeface="Avenir Next" panose="020B0503020202020204" pitchFamily="34" charset="0"/>
              </a:rPr>
              <a:t>Time (ms)</a:t>
            </a:r>
          </a:p>
        </p:txBody>
      </p:sp>
      <p:sp>
        <p:nvSpPr>
          <p:cNvPr id="24" name="TextBox 23">
            <a:extLst>
              <a:ext uri="{FF2B5EF4-FFF2-40B4-BE49-F238E27FC236}">
                <a16:creationId xmlns:a16="http://schemas.microsoft.com/office/drawing/2014/main" id="{B7EC5266-4D5D-6847-8B53-36B9733A01AE}"/>
              </a:ext>
            </a:extLst>
          </p:cNvPr>
          <p:cNvSpPr txBox="1"/>
          <p:nvPr/>
        </p:nvSpPr>
        <p:spPr>
          <a:xfrm rot="16200000">
            <a:off x="1139922" y="3067039"/>
            <a:ext cx="1500604" cy="523220"/>
          </a:xfrm>
          <a:prstGeom prst="rect">
            <a:avLst/>
          </a:prstGeom>
          <a:noFill/>
        </p:spPr>
        <p:txBody>
          <a:bodyPr wrap="none" rtlCol="0">
            <a:spAutoFit/>
          </a:bodyPr>
          <a:lstStyle/>
          <a:p>
            <a:r>
              <a:rPr lang="en-US" sz="2800" dirty="0">
                <a:latin typeface="Avenir Next" panose="020B0503020202020204" pitchFamily="34" charset="0"/>
              </a:rPr>
              <a:t>Fraction</a:t>
            </a:r>
          </a:p>
        </p:txBody>
      </p:sp>
      <p:sp>
        <p:nvSpPr>
          <p:cNvPr id="31" name="Rectangle 30">
            <a:extLst>
              <a:ext uri="{FF2B5EF4-FFF2-40B4-BE49-F238E27FC236}">
                <a16:creationId xmlns:a16="http://schemas.microsoft.com/office/drawing/2014/main" id="{85ACE938-1599-5E46-85AE-A8C16D1CDAE4}"/>
              </a:ext>
            </a:extLst>
          </p:cNvPr>
          <p:cNvSpPr/>
          <p:nvPr/>
        </p:nvSpPr>
        <p:spPr>
          <a:xfrm>
            <a:off x="2663292" y="1357798"/>
            <a:ext cx="3605391" cy="960894"/>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EDCB4C3-9A75-764A-8ED5-6517A033DC37}"/>
              </a:ext>
            </a:extLst>
          </p:cNvPr>
          <p:cNvSpPr txBox="1"/>
          <p:nvPr/>
        </p:nvSpPr>
        <p:spPr>
          <a:xfrm>
            <a:off x="3387510" y="1379557"/>
            <a:ext cx="2881173"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(ODE – Markov)</a:t>
            </a:r>
          </a:p>
        </p:txBody>
      </p:sp>
      <p:sp>
        <p:nvSpPr>
          <p:cNvPr id="35" name="TextBox 34">
            <a:extLst>
              <a:ext uri="{FF2B5EF4-FFF2-40B4-BE49-F238E27FC236}">
                <a16:creationId xmlns:a16="http://schemas.microsoft.com/office/drawing/2014/main" id="{A9485CC5-5D83-5E47-8ECF-6E47CD328FA6}"/>
              </a:ext>
            </a:extLst>
          </p:cNvPr>
          <p:cNvSpPr txBox="1"/>
          <p:nvPr/>
        </p:nvSpPr>
        <p:spPr>
          <a:xfrm>
            <a:off x="3387510" y="1795472"/>
            <a:ext cx="2579552"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(ODE – MCell)</a:t>
            </a:r>
          </a:p>
        </p:txBody>
      </p:sp>
      <p:cxnSp>
        <p:nvCxnSpPr>
          <p:cNvPr id="37" name="Straight Connector 36">
            <a:extLst>
              <a:ext uri="{FF2B5EF4-FFF2-40B4-BE49-F238E27FC236}">
                <a16:creationId xmlns:a16="http://schemas.microsoft.com/office/drawing/2014/main" id="{4FA4CCD9-1E8B-004C-97B1-EA383C7A4A41}"/>
              </a:ext>
            </a:extLst>
          </p:cNvPr>
          <p:cNvCxnSpPr>
            <a:cxnSpLocks/>
          </p:cNvCxnSpPr>
          <p:nvPr/>
        </p:nvCxnSpPr>
        <p:spPr>
          <a:xfrm>
            <a:off x="2835392" y="1641167"/>
            <a:ext cx="552118" cy="0"/>
          </a:xfrm>
          <a:prstGeom prst="line">
            <a:avLst/>
          </a:prstGeom>
          <a:ln w="28575">
            <a:solidFill>
              <a:srgbClr val="4B72AF"/>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ADB5B098-8EBA-7F46-A13C-581F2BD1E6F5}"/>
              </a:ext>
            </a:extLst>
          </p:cNvPr>
          <p:cNvCxnSpPr>
            <a:cxnSpLocks/>
          </p:cNvCxnSpPr>
          <p:nvPr/>
        </p:nvCxnSpPr>
        <p:spPr>
          <a:xfrm>
            <a:off x="2835392" y="2054968"/>
            <a:ext cx="552118" cy="0"/>
          </a:xfrm>
          <a:prstGeom prst="line">
            <a:avLst/>
          </a:prstGeom>
          <a:ln w="28575">
            <a:solidFill>
              <a:srgbClr val="D7292A"/>
            </a:solidFill>
          </a:ln>
        </p:spPr>
        <p:style>
          <a:lnRef idx="3">
            <a:schemeClr val="accent1"/>
          </a:lnRef>
          <a:fillRef idx="0">
            <a:schemeClr val="accent1"/>
          </a:fillRef>
          <a:effectRef idx="2">
            <a:schemeClr val="accent1"/>
          </a:effectRef>
          <a:fontRef idx="minor">
            <a:schemeClr val="tx1"/>
          </a:fontRef>
        </p:style>
      </p:cxnSp>
      <p:sp>
        <p:nvSpPr>
          <p:cNvPr id="30" name="TextBox 29">
            <a:extLst>
              <a:ext uri="{FF2B5EF4-FFF2-40B4-BE49-F238E27FC236}">
                <a16:creationId xmlns:a16="http://schemas.microsoft.com/office/drawing/2014/main" id="{76262461-DDC0-DD4D-B81B-611C3A11CF8C}"/>
              </a:ext>
            </a:extLst>
          </p:cNvPr>
          <p:cNvSpPr txBox="1"/>
          <p:nvPr/>
        </p:nvSpPr>
        <p:spPr>
          <a:xfrm>
            <a:off x="1995835" y="4618597"/>
            <a:ext cx="543739" cy="307777"/>
          </a:xfrm>
          <a:prstGeom prst="rect">
            <a:avLst/>
          </a:prstGeom>
          <a:noFill/>
        </p:spPr>
        <p:txBody>
          <a:bodyPr wrap="none" rtlCol="0">
            <a:spAutoFit/>
          </a:bodyPr>
          <a:lstStyle/>
          <a:p>
            <a:r>
              <a:rPr lang="en-US" sz="1400" dirty="0">
                <a:latin typeface="Avenir Next" panose="020B0503020202020204" pitchFamily="34" charset="0"/>
              </a:rPr>
              <a:t>0.05</a:t>
            </a:r>
          </a:p>
        </p:txBody>
      </p:sp>
      <p:sp>
        <p:nvSpPr>
          <p:cNvPr id="32" name="TextBox 31">
            <a:extLst>
              <a:ext uri="{FF2B5EF4-FFF2-40B4-BE49-F238E27FC236}">
                <a16:creationId xmlns:a16="http://schemas.microsoft.com/office/drawing/2014/main" id="{B1EFC785-82B1-824A-902B-46908ACEC230}"/>
              </a:ext>
            </a:extLst>
          </p:cNvPr>
          <p:cNvSpPr txBox="1"/>
          <p:nvPr/>
        </p:nvSpPr>
        <p:spPr>
          <a:xfrm>
            <a:off x="2011085" y="3583173"/>
            <a:ext cx="543739" cy="307777"/>
          </a:xfrm>
          <a:prstGeom prst="rect">
            <a:avLst/>
          </a:prstGeom>
          <a:noFill/>
        </p:spPr>
        <p:txBody>
          <a:bodyPr wrap="none" rtlCol="0">
            <a:spAutoFit/>
          </a:bodyPr>
          <a:lstStyle/>
          <a:p>
            <a:r>
              <a:rPr lang="en-US" sz="1400" dirty="0">
                <a:latin typeface="Avenir Next" panose="020B0503020202020204" pitchFamily="34" charset="0"/>
              </a:rPr>
              <a:t>0.10</a:t>
            </a:r>
          </a:p>
        </p:txBody>
      </p:sp>
      <p:sp>
        <p:nvSpPr>
          <p:cNvPr id="33" name="TextBox 32">
            <a:extLst>
              <a:ext uri="{FF2B5EF4-FFF2-40B4-BE49-F238E27FC236}">
                <a16:creationId xmlns:a16="http://schemas.microsoft.com/office/drawing/2014/main" id="{FF380B46-C3BA-2E47-BA4F-893714B3F41F}"/>
              </a:ext>
            </a:extLst>
          </p:cNvPr>
          <p:cNvSpPr txBox="1"/>
          <p:nvPr/>
        </p:nvSpPr>
        <p:spPr>
          <a:xfrm>
            <a:off x="2011084" y="2544190"/>
            <a:ext cx="543739" cy="307777"/>
          </a:xfrm>
          <a:prstGeom prst="rect">
            <a:avLst/>
          </a:prstGeom>
          <a:noFill/>
        </p:spPr>
        <p:txBody>
          <a:bodyPr wrap="none" rtlCol="0">
            <a:spAutoFit/>
          </a:bodyPr>
          <a:lstStyle/>
          <a:p>
            <a:r>
              <a:rPr lang="en-US" sz="1400" dirty="0">
                <a:latin typeface="Avenir Next" panose="020B0503020202020204" pitchFamily="34" charset="0"/>
              </a:rPr>
              <a:t>0.15</a:t>
            </a:r>
          </a:p>
        </p:txBody>
      </p:sp>
      <p:sp>
        <p:nvSpPr>
          <p:cNvPr id="42" name="TextBox 41">
            <a:extLst>
              <a:ext uri="{FF2B5EF4-FFF2-40B4-BE49-F238E27FC236}">
                <a16:creationId xmlns:a16="http://schemas.microsoft.com/office/drawing/2014/main" id="{DA95D700-1FD3-C348-A072-27E21A427E3E}"/>
              </a:ext>
            </a:extLst>
          </p:cNvPr>
          <p:cNvSpPr txBox="1"/>
          <p:nvPr/>
        </p:nvSpPr>
        <p:spPr>
          <a:xfrm>
            <a:off x="1995835" y="1530468"/>
            <a:ext cx="543739" cy="307777"/>
          </a:xfrm>
          <a:prstGeom prst="rect">
            <a:avLst/>
          </a:prstGeom>
          <a:noFill/>
        </p:spPr>
        <p:txBody>
          <a:bodyPr wrap="none" rtlCol="0">
            <a:spAutoFit/>
          </a:bodyPr>
          <a:lstStyle/>
          <a:p>
            <a:r>
              <a:rPr lang="en-US" sz="1400" dirty="0">
                <a:latin typeface="Avenir Next" panose="020B0503020202020204" pitchFamily="34" charset="0"/>
              </a:rPr>
              <a:t>0.20</a:t>
            </a:r>
          </a:p>
        </p:txBody>
      </p:sp>
    </p:spTree>
    <p:extLst>
      <p:ext uri="{BB962C8B-B14F-4D97-AF65-F5344CB8AC3E}">
        <p14:creationId xmlns:p14="http://schemas.microsoft.com/office/powerpoint/2010/main" val="36898867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C570F68-2ED7-BC4C-A921-81181DA8E8F1}"/>
              </a:ext>
            </a:extLst>
          </p:cNvPr>
          <p:cNvSpPr txBox="1"/>
          <p:nvPr/>
        </p:nvSpPr>
        <p:spPr>
          <a:xfrm>
            <a:off x="1839432" y="880788"/>
            <a:ext cx="9314121" cy="1446550"/>
          </a:xfrm>
          <a:prstGeom prst="rect">
            <a:avLst/>
          </a:prstGeom>
          <a:noFill/>
        </p:spPr>
        <p:txBody>
          <a:bodyPr wrap="square" rtlCol="0">
            <a:spAutoFit/>
          </a:bodyPr>
          <a:lstStyle/>
          <a:p>
            <a:pPr algn="ctr"/>
            <a:r>
              <a:rPr lang="en-US" sz="4400" b="1" dirty="0">
                <a:latin typeface="Avenir Next" panose="020B0503020202020204" pitchFamily="34" charset="0"/>
              </a:rPr>
              <a:t>Difference in VDCCs Open Compared to ODE Solution </a:t>
            </a:r>
          </a:p>
        </p:txBody>
      </p:sp>
      <p:sp>
        <p:nvSpPr>
          <p:cNvPr id="3" name="TextBox 2">
            <a:extLst>
              <a:ext uri="{FF2B5EF4-FFF2-40B4-BE49-F238E27FC236}">
                <a16:creationId xmlns:a16="http://schemas.microsoft.com/office/drawing/2014/main" id="{4BA74169-C2B0-A34F-B10C-C646C482B1AA}"/>
              </a:ext>
            </a:extLst>
          </p:cNvPr>
          <p:cNvSpPr txBox="1"/>
          <p:nvPr/>
        </p:nvSpPr>
        <p:spPr>
          <a:xfrm>
            <a:off x="2262411" y="4007443"/>
            <a:ext cx="7328156" cy="1446550"/>
          </a:xfrm>
          <a:prstGeom prst="rect">
            <a:avLst/>
          </a:prstGeom>
          <a:noFill/>
        </p:spPr>
        <p:txBody>
          <a:bodyPr wrap="square" rtlCol="0">
            <a:spAutoFit/>
          </a:bodyPr>
          <a:lstStyle/>
          <a:p>
            <a:pPr algn="ctr"/>
            <a:r>
              <a:rPr lang="en-US" sz="4400" b="1" dirty="0">
                <a:latin typeface="Avenir Next" panose="020B0503020202020204" pitchFamily="34" charset="0"/>
              </a:rPr>
              <a:t>Difference in Calcium Influx per VDCC</a:t>
            </a:r>
          </a:p>
        </p:txBody>
      </p:sp>
    </p:spTree>
    <p:extLst>
      <p:ext uri="{BB962C8B-B14F-4D97-AF65-F5344CB8AC3E}">
        <p14:creationId xmlns:p14="http://schemas.microsoft.com/office/powerpoint/2010/main" val="3311788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0907C-EB2D-2742-8692-AD21EAB873E6}"/>
              </a:ext>
            </a:extLst>
          </p:cNvPr>
          <p:cNvPicPr>
            <a:picLocks noChangeAspect="1"/>
          </p:cNvPicPr>
          <p:nvPr/>
        </p:nvPicPr>
        <p:blipFill>
          <a:blip r:embed="rId2"/>
          <a:stretch>
            <a:fillRect/>
          </a:stretch>
        </p:blipFill>
        <p:spPr>
          <a:xfrm>
            <a:off x="2377596" y="543597"/>
            <a:ext cx="7343344" cy="5428475"/>
          </a:xfrm>
          <a:prstGeom prst="rect">
            <a:avLst/>
          </a:prstGeom>
        </p:spPr>
      </p:pic>
      <p:sp>
        <p:nvSpPr>
          <p:cNvPr id="9" name="TextBox 8">
            <a:extLst>
              <a:ext uri="{FF2B5EF4-FFF2-40B4-BE49-F238E27FC236}">
                <a16:creationId xmlns:a16="http://schemas.microsoft.com/office/drawing/2014/main" id="{95B9B18D-C415-F149-8129-4F988DAF0F47}"/>
              </a:ext>
            </a:extLst>
          </p:cNvPr>
          <p:cNvSpPr txBox="1"/>
          <p:nvPr/>
        </p:nvSpPr>
        <p:spPr>
          <a:xfrm>
            <a:off x="2205639" y="5985932"/>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0" name="TextBox 9">
            <a:extLst>
              <a:ext uri="{FF2B5EF4-FFF2-40B4-BE49-F238E27FC236}">
                <a16:creationId xmlns:a16="http://schemas.microsoft.com/office/drawing/2014/main" id="{B07820C5-F5AE-BB49-9775-75255CDB05FC}"/>
              </a:ext>
            </a:extLst>
          </p:cNvPr>
          <p:cNvSpPr txBox="1"/>
          <p:nvPr/>
        </p:nvSpPr>
        <p:spPr>
          <a:xfrm>
            <a:off x="3256662" y="5993335"/>
            <a:ext cx="439544"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11" name="TextBox 10">
            <a:extLst>
              <a:ext uri="{FF2B5EF4-FFF2-40B4-BE49-F238E27FC236}">
                <a16:creationId xmlns:a16="http://schemas.microsoft.com/office/drawing/2014/main" id="{475A2937-68CD-5749-918B-C44FCE0BCABD}"/>
              </a:ext>
            </a:extLst>
          </p:cNvPr>
          <p:cNvSpPr txBox="1"/>
          <p:nvPr/>
        </p:nvSpPr>
        <p:spPr>
          <a:xfrm>
            <a:off x="4284389" y="5993335"/>
            <a:ext cx="439544"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2" name="TextBox 11">
            <a:extLst>
              <a:ext uri="{FF2B5EF4-FFF2-40B4-BE49-F238E27FC236}">
                <a16:creationId xmlns:a16="http://schemas.microsoft.com/office/drawing/2014/main" id="{E17BCEB6-1514-DE47-9915-51470A283C7D}"/>
              </a:ext>
            </a:extLst>
          </p:cNvPr>
          <p:cNvSpPr txBox="1"/>
          <p:nvPr/>
        </p:nvSpPr>
        <p:spPr>
          <a:xfrm>
            <a:off x="5335652" y="5993335"/>
            <a:ext cx="439544"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13" name="TextBox 12">
            <a:extLst>
              <a:ext uri="{FF2B5EF4-FFF2-40B4-BE49-F238E27FC236}">
                <a16:creationId xmlns:a16="http://schemas.microsoft.com/office/drawing/2014/main" id="{C1ED1B68-DA3C-AD47-A8C6-05AF5677A8F6}"/>
              </a:ext>
            </a:extLst>
          </p:cNvPr>
          <p:cNvSpPr txBox="1"/>
          <p:nvPr/>
        </p:nvSpPr>
        <p:spPr>
          <a:xfrm>
            <a:off x="6351803" y="6027376"/>
            <a:ext cx="439544"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14" name="TextBox 13">
            <a:extLst>
              <a:ext uri="{FF2B5EF4-FFF2-40B4-BE49-F238E27FC236}">
                <a16:creationId xmlns:a16="http://schemas.microsoft.com/office/drawing/2014/main" id="{00807575-FC94-F740-8185-29B88170D241}"/>
              </a:ext>
            </a:extLst>
          </p:cNvPr>
          <p:cNvSpPr txBox="1"/>
          <p:nvPr/>
        </p:nvSpPr>
        <p:spPr>
          <a:xfrm>
            <a:off x="7403066" y="6009427"/>
            <a:ext cx="439544"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15" name="TextBox 14">
            <a:extLst>
              <a:ext uri="{FF2B5EF4-FFF2-40B4-BE49-F238E27FC236}">
                <a16:creationId xmlns:a16="http://schemas.microsoft.com/office/drawing/2014/main" id="{E182A24F-CFC2-4941-8FC2-7877E0CE2557}"/>
              </a:ext>
            </a:extLst>
          </p:cNvPr>
          <p:cNvSpPr txBox="1"/>
          <p:nvPr/>
        </p:nvSpPr>
        <p:spPr>
          <a:xfrm>
            <a:off x="8455537" y="6016056"/>
            <a:ext cx="439544"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16" name="TextBox 15">
            <a:extLst>
              <a:ext uri="{FF2B5EF4-FFF2-40B4-BE49-F238E27FC236}">
                <a16:creationId xmlns:a16="http://schemas.microsoft.com/office/drawing/2014/main" id="{71BD0608-8466-B54C-A5B5-475E05975D07}"/>
              </a:ext>
            </a:extLst>
          </p:cNvPr>
          <p:cNvSpPr txBox="1"/>
          <p:nvPr/>
        </p:nvSpPr>
        <p:spPr>
          <a:xfrm>
            <a:off x="9470480" y="5996914"/>
            <a:ext cx="439544" cy="307777"/>
          </a:xfrm>
          <a:prstGeom prst="rect">
            <a:avLst/>
          </a:prstGeom>
          <a:noFill/>
        </p:spPr>
        <p:txBody>
          <a:bodyPr wrap="none" rtlCol="0">
            <a:spAutoFit/>
          </a:bodyPr>
          <a:lstStyle/>
          <a:p>
            <a:r>
              <a:rPr lang="en-US" sz="1400" dirty="0">
                <a:latin typeface="Avenir Next" panose="020B0503020202020204" pitchFamily="34" charset="0"/>
              </a:rPr>
              <a:t>4.5</a:t>
            </a:r>
          </a:p>
        </p:txBody>
      </p:sp>
      <p:sp>
        <p:nvSpPr>
          <p:cNvPr id="17" name="TextBox 16">
            <a:extLst>
              <a:ext uri="{FF2B5EF4-FFF2-40B4-BE49-F238E27FC236}">
                <a16:creationId xmlns:a16="http://schemas.microsoft.com/office/drawing/2014/main" id="{8441D05D-17CA-D14F-B541-B75B1BDD1AF9}"/>
              </a:ext>
            </a:extLst>
          </p:cNvPr>
          <p:cNvSpPr txBox="1"/>
          <p:nvPr/>
        </p:nvSpPr>
        <p:spPr>
          <a:xfrm>
            <a:off x="2105223" y="5599874"/>
            <a:ext cx="288862" cy="307777"/>
          </a:xfrm>
          <a:prstGeom prst="rect">
            <a:avLst/>
          </a:prstGeom>
          <a:noFill/>
        </p:spPr>
        <p:txBody>
          <a:bodyPr wrap="none" rtlCol="0">
            <a:spAutoFit/>
          </a:bodyPr>
          <a:lstStyle/>
          <a:p>
            <a:r>
              <a:rPr lang="en-US" sz="1400" dirty="0">
                <a:latin typeface="Avenir Next" panose="020B0503020202020204" pitchFamily="34" charset="0"/>
              </a:rPr>
              <a:t>0</a:t>
            </a:r>
          </a:p>
        </p:txBody>
      </p:sp>
      <p:sp>
        <p:nvSpPr>
          <p:cNvPr id="18" name="TextBox 17">
            <a:extLst>
              <a:ext uri="{FF2B5EF4-FFF2-40B4-BE49-F238E27FC236}">
                <a16:creationId xmlns:a16="http://schemas.microsoft.com/office/drawing/2014/main" id="{5286AEEB-99B7-6744-A6A7-5C5258BEC343}"/>
              </a:ext>
            </a:extLst>
          </p:cNvPr>
          <p:cNvSpPr txBox="1"/>
          <p:nvPr/>
        </p:nvSpPr>
        <p:spPr>
          <a:xfrm>
            <a:off x="2103230" y="4929875"/>
            <a:ext cx="288862" cy="307777"/>
          </a:xfrm>
          <a:prstGeom prst="rect">
            <a:avLst/>
          </a:prstGeom>
          <a:noFill/>
        </p:spPr>
        <p:txBody>
          <a:bodyPr wrap="none" rtlCol="0">
            <a:spAutoFit/>
          </a:bodyPr>
          <a:lstStyle/>
          <a:p>
            <a:r>
              <a:rPr lang="en-US" sz="1400" dirty="0">
                <a:latin typeface="Avenir Next" panose="020B0503020202020204" pitchFamily="34" charset="0"/>
              </a:rPr>
              <a:t>5</a:t>
            </a:r>
          </a:p>
        </p:txBody>
      </p:sp>
      <p:sp>
        <p:nvSpPr>
          <p:cNvPr id="19" name="TextBox 18">
            <a:extLst>
              <a:ext uri="{FF2B5EF4-FFF2-40B4-BE49-F238E27FC236}">
                <a16:creationId xmlns:a16="http://schemas.microsoft.com/office/drawing/2014/main" id="{739BD2C2-215B-8A4C-81FF-370DB340B341}"/>
              </a:ext>
            </a:extLst>
          </p:cNvPr>
          <p:cNvSpPr txBox="1"/>
          <p:nvPr/>
        </p:nvSpPr>
        <p:spPr>
          <a:xfrm>
            <a:off x="2015430" y="4287099"/>
            <a:ext cx="393056"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20" name="TextBox 19">
            <a:extLst>
              <a:ext uri="{FF2B5EF4-FFF2-40B4-BE49-F238E27FC236}">
                <a16:creationId xmlns:a16="http://schemas.microsoft.com/office/drawing/2014/main" id="{960F9F28-5FBC-1B4E-B837-EC5DD9EC645B}"/>
              </a:ext>
            </a:extLst>
          </p:cNvPr>
          <p:cNvSpPr txBox="1"/>
          <p:nvPr/>
        </p:nvSpPr>
        <p:spPr>
          <a:xfrm>
            <a:off x="1999036" y="3645534"/>
            <a:ext cx="393056"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21" name="TextBox 20">
            <a:extLst>
              <a:ext uri="{FF2B5EF4-FFF2-40B4-BE49-F238E27FC236}">
                <a16:creationId xmlns:a16="http://schemas.microsoft.com/office/drawing/2014/main" id="{C9523B9C-4372-B449-A229-A9E8E4203282}"/>
              </a:ext>
            </a:extLst>
          </p:cNvPr>
          <p:cNvSpPr txBox="1"/>
          <p:nvPr/>
        </p:nvSpPr>
        <p:spPr>
          <a:xfrm>
            <a:off x="2015430" y="3002758"/>
            <a:ext cx="393056"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22" name="TextBox 21">
            <a:extLst>
              <a:ext uri="{FF2B5EF4-FFF2-40B4-BE49-F238E27FC236}">
                <a16:creationId xmlns:a16="http://schemas.microsoft.com/office/drawing/2014/main" id="{21D59899-9D80-164D-B441-2E0A853EC86A}"/>
              </a:ext>
            </a:extLst>
          </p:cNvPr>
          <p:cNvSpPr txBox="1"/>
          <p:nvPr/>
        </p:nvSpPr>
        <p:spPr>
          <a:xfrm>
            <a:off x="2009111" y="2365509"/>
            <a:ext cx="393056"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23" name="TextBox 22">
            <a:extLst>
              <a:ext uri="{FF2B5EF4-FFF2-40B4-BE49-F238E27FC236}">
                <a16:creationId xmlns:a16="http://schemas.microsoft.com/office/drawing/2014/main" id="{177CA9C4-C661-B04B-BBB2-5B45C0AC1C83}"/>
              </a:ext>
            </a:extLst>
          </p:cNvPr>
          <p:cNvSpPr txBox="1"/>
          <p:nvPr/>
        </p:nvSpPr>
        <p:spPr>
          <a:xfrm>
            <a:off x="5042249" y="6293709"/>
            <a:ext cx="1207831" cy="369332"/>
          </a:xfrm>
          <a:prstGeom prst="rect">
            <a:avLst/>
          </a:prstGeom>
          <a:noFill/>
        </p:spPr>
        <p:txBody>
          <a:bodyPr wrap="none" rtlCol="0">
            <a:spAutoFit/>
          </a:bodyPr>
          <a:lstStyle/>
          <a:p>
            <a:r>
              <a:rPr lang="en-US" dirty="0">
                <a:latin typeface="Avenir Next" panose="020B0503020202020204" pitchFamily="34" charset="0"/>
              </a:rPr>
              <a:t>Time (ms)</a:t>
            </a:r>
          </a:p>
        </p:txBody>
      </p:sp>
      <p:sp>
        <p:nvSpPr>
          <p:cNvPr id="24" name="TextBox 23">
            <a:extLst>
              <a:ext uri="{FF2B5EF4-FFF2-40B4-BE49-F238E27FC236}">
                <a16:creationId xmlns:a16="http://schemas.microsoft.com/office/drawing/2014/main" id="{B7EC5266-4D5D-6847-8B53-36B9733A01AE}"/>
              </a:ext>
            </a:extLst>
          </p:cNvPr>
          <p:cNvSpPr txBox="1"/>
          <p:nvPr/>
        </p:nvSpPr>
        <p:spPr>
          <a:xfrm rot="16200000">
            <a:off x="1340873" y="2946066"/>
            <a:ext cx="1124603" cy="400110"/>
          </a:xfrm>
          <a:prstGeom prst="rect">
            <a:avLst/>
          </a:prstGeom>
          <a:noFill/>
        </p:spPr>
        <p:txBody>
          <a:bodyPr wrap="none" rtlCol="0">
            <a:spAutoFit/>
          </a:bodyPr>
          <a:lstStyle/>
          <a:p>
            <a:r>
              <a:rPr lang="en-US" sz="2000" dirty="0">
                <a:latin typeface="Avenir Next" panose="020B0503020202020204" pitchFamily="34" charset="0"/>
              </a:rPr>
              <a:t>Fraction</a:t>
            </a:r>
            <a:endParaRPr lang="en-US" sz="2400" dirty="0">
              <a:latin typeface="Avenir Next" panose="020B0503020202020204" pitchFamily="34" charset="0"/>
            </a:endParaRPr>
          </a:p>
        </p:txBody>
      </p:sp>
      <p:sp>
        <p:nvSpPr>
          <p:cNvPr id="25" name="TextBox 24">
            <a:extLst>
              <a:ext uri="{FF2B5EF4-FFF2-40B4-BE49-F238E27FC236}">
                <a16:creationId xmlns:a16="http://schemas.microsoft.com/office/drawing/2014/main" id="{B5B0C459-A2DD-1B4D-8481-280923EF3EB8}"/>
              </a:ext>
            </a:extLst>
          </p:cNvPr>
          <p:cNvSpPr txBox="1"/>
          <p:nvPr/>
        </p:nvSpPr>
        <p:spPr>
          <a:xfrm>
            <a:off x="2645183" y="121169"/>
            <a:ext cx="6790898" cy="523220"/>
          </a:xfrm>
          <a:prstGeom prst="rect">
            <a:avLst/>
          </a:prstGeom>
          <a:noFill/>
        </p:spPr>
        <p:txBody>
          <a:bodyPr wrap="none" rtlCol="0">
            <a:spAutoFit/>
          </a:bodyPr>
          <a:lstStyle/>
          <a:p>
            <a:r>
              <a:rPr lang="en-US" sz="2800" b="1" dirty="0">
                <a:latin typeface="Avenir Next" panose="020B0503020202020204" pitchFamily="34" charset="0"/>
              </a:rPr>
              <a:t>Difference in Calcium Influx per VDCC</a:t>
            </a:r>
            <a:endParaRPr lang="en-US" sz="3200" b="1" dirty="0">
              <a:latin typeface="Avenir Next" panose="020B0503020202020204" pitchFamily="34" charset="0"/>
            </a:endParaRPr>
          </a:p>
        </p:txBody>
      </p:sp>
      <p:sp>
        <p:nvSpPr>
          <p:cNvPr id="31" name="Rectangle 30">
            <a:extLst>
              <a:ext uri="{FF2B5EF4-FFF2-40B4-BE49-F238E27FC236}">
                <a16:creationId xmlns:a16="http://schemas.microsoft.com/office/drawing/2014/main" id="{85ACE938-1599-5E46-85AE-A8C16D1CDAE4}"/>
              </a:ext>
            </a:extLst>
          </p:cNvPr>
          <p:cNvSpPr/>
          <p:nvPr/>
        </p:nvSpPr>
        <p:spPr>
          <a:xfrm>
            <a:off x="3025593" y="1121442"/>
            <a:ext cx="2456649" cy="749719"/>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AEDCB4C3-9A75-764A-8ED5-6517A033DC37}"/>
              </a:ext>
            </a:extLst>
          </p:cNvPr>
          <p:cNvSpPr txBox="1"/>
          <p:nvPr/>
        </p:nvSpPr>
        <p:spPr>
          <a:xfrm>
            <a:off x="3739073" y="1143391"/>
            <a:ext cx="1743170"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ODE - Markov</a:t>
            </a:r>
          </a:p>
        </p:txBody>
      </p:sp>
      <p:sp>
        <p:nvSpPr>
          <p:cNvPr id="35" name="TextBox 34">
            <a:extLst>
              <a:ext uri="{FF2B5EF4-FFF2-40B4-BE49-F238E27FC236}">
                <a16:creationId xmlns:a16="http://schemas.microsoft.com/office/drawing/2014/main" id="{A9485CC5-5D83-5E47-8ECF-6E47CD328FA6}"/>
              </a:ext>
            </a:extLst>
          </p:cNvPr>
          <p:cNvSpPr txBox="1"/>
          <p:nvPr/>
        </p:nvSpPr>
        <p:spPr>
          <a:xfrm>
            <a:off x="3719975" y="1501829"/>
            <a:ext cx="1547218" cy="369332"/>
          </a:xfrm>
          <a:prstGeom prst="rect">
            <a:avLst/>
          </a:prstGeom>
          <a:noFill/>
        </p:spPr>
        <p:txBody>
          <a:bodyPr wrap="none" rtlCol="0">
            <a:spAutoFit/>
          </a:bodyPr>
          <a:lstStyle/>
          <a:p>
            <a:r>
              <a:rPr lang="en-US" b="1" dirty="0">
                <a:latin typeface="Avenir Next" panose="020B0503020202020204" pitchFamily="34" charset="0"/>
                <a:cs typeface="Arial" panose="020B0604020202020204" pitchFamily="34" charset="0"/>
              </a:rPr>
              <a:t>ODE - MCell</a:t>
            </a:r>
          </a:p>
        </p:txBody>
      </p:sp>
      <p:cxnSp>
        <p:nvCxnSpPr>
          <p:cNvPr id="37" name="Straight Connector 36">
            <a:extLst>
              <a:ext uri="{FF2B5EF4-FFF2-40B4-BE49-F238E27FC236}">
                <a16:creationId xmlns:a16="http://schemas.microsoft.com/office/drawing/2014/main" id="{4FA4CCD9-1E8B-004C-97B1-EA383C7A4A41}"/>
              </a:ext>
            </a:extLst>
          </p:cNvPr>
          <p:cNvCxnSpPr>
            <a:cxnSpLocks/>
          </p:cNvCxnSpPr>
          <p:nvPr/>
        </p:nvCxnSpPr>
        <p:spPr>
          <a:xfrm>
            <a:off x="3167857" y="1294102"/>
            <a:ext cx="552118" cy="0"/>
          </a:xfrm>
          <a:prstGeom prst="line">
            <a:avLst/>
          </a:prstGeom>
          <a:ln w="28575">
            <a:solidFill>
              <a:srgbClr val="4B72AF"/>
            </a:solidFill>
          </a:ln>
        </p:spPr>
        <p:style>
          <a:lnRef idx="3">
            <a:schemeClr val="accent1"/>
          </a:lnRef>
          <a:fillRef idx="0">
            <a:schemeClr val="accent1"/>
          </a:fillRef>
          <a:effectRef idx="2">
            <a:schemeClr val="accent1"/>
          </a:effectRef>
          <a:fontRef idx="minor">
            <a:schemeClr val="tx1"/>
          </a:fontRef>
        </p:style>
      </p:cxnSp>
      <p:cxnSp>
        <p:nvCxnSpPr>
          <p:cNvPr id="38" name="Straight Connector 37">
            <a:extLst>
              <a:ext uri="{FF2B5EF4-FFF2-40B4-BE49-F238E27FC236}">
                <a16:creationId xmlns:a16="http://schemas.microsoft.com/office/drawing/2014/main" id="{ADB5B098-8EBA-7F46-A13C-581F2BD1E6F5}"/>
              </a:ext>
            </a:extLst>
          </p:cNvPr>
          <p:cNvCxnSpPr>
            <a:cxnSpLocks/>
          </p:cNvCxnSpPr>
          <p:nvPr/>
        </p:nvCxnSpPr>
        <p:spPr>
          <a:xfrm>
            <a:off x="3168387" y="1657518"/>
            <a:ext cx="552118" cy="0"/>
          </a:xfrm>
          <a:prstGeom prst="line">
            <a:avLst/>
          </a:prstGeom>
          <a:ln w="28575">
            <a:solidFill>
              <a:srgbClr val="D7292A"/>
            </a:solidFill>
          </a:ln>
        </p:spPr>
        <p:style>
          <a:lnRef idx="3">
            <a:schemeClr val="accent1"/>
          </a:lnRef>
          <a:fillRef idx="0">
            <a:schemeClr val="accent1"/>
          </a:fillRef>
          <a:effectRef idx="2">
            <a:schemeClr val="accent1"/>
          </a:effectRef>
          <a:fontRef idx="minor">
            <a:schemeClr val="tx1"/>
          </a:fontRef>
        </p:style>
      </p:cxnSp>
      <p:sp>
        <p:nvSpPr>
          <p:cNvPr id="40" name="TextBox 39">
            <a:extLst>
              <a:ext uri="{FF2B5EF4-FFF2-40B4-BE49-F238E27FC236}">
                <a16:creationId xmlns:a16="http://schemas.microsoft.com/office/drawing/2014/main" id="{0C71C439-A127-A441-A995-EDBC2121268D}"/>
              </a:ext>
            </a:extLst>
          </p:cNvPr>
          <p:cNvSpPr txBox="1"/>
          <p:nvPr/>
        </p:nvSpPr>
        <p:spPr>
          <a:xfrm>
            <a:off x="2009111" y="1728260"/>
            <a:ext cx="393056"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41" name="TextBox 40">
            <a:extLst>
              <a:ext uri="{FF2B5EF4-FFF2-40B4-BE49-F238E27FC236}">
                <a16:creationId xmlns:a16="http://schemas.microsoft.com/office/drawing/2014/main" id="{4FBD4421-F515-3B4B-818A-5CBAE8E3430A}"/>
              </a:ext>
            </a:extLst>
          </p:cNvPr>
          <p:cNvSpPr txBox="1"/>
          <p:nvPr/>
        </p:nvSpPr>
        <p:spPr>
          <a:xfrm>
            <a:off x="2009111" y="1086090"/>
            <a:ext cx="393056"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30" name="TextBox 29">
            <a:extLst>
              <a:ext uri="{FF2B5EF4-FFF2-40B4-BE49-F238E27FC236}">
                <a16:creationId xmlns:a16="http://schemas.microsoft.com/office/drawing/2014/main" id="{0283D1F6-52D5-4146-9452-A7C94767CEF2}"/>
              </a:ext>
            </a:extLst>
          </p:cNvPr>
          <p:cNvSpPr txBox="1"/>
          <p:nvPr/>
        </p:nvSpPr>
        <p:spPr>
          <a:xfrm>
            <a:off x="2009111" y="443314"/>
            <a:ext cx="393056"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4" name="TextBox 3">
            <a:extLst>
              <a:ext uri="{FF2B5EF4-FFF2-40B4-BE49-F238E27FC236}">
                <a16:creationId xmlns:a16="http://schemas.microsoft.com/office/drawing/2014/main" id="{991DB5E5-F623-7B4C-82FF-CDD503209C41}"/>
              </a:ext>
            </a:extLst>
          </p:cNvPr>
          <p:cNvSpPr txBox="1"/>
          <p:nvPr/>
        </p:nvSpPr>
        <p:spPr>
          <a:xfrm>
            <a:off x="-777240" y="5989320"/>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9909222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10907C-EB2D-2742-8692-AD21EAB873E6}"/>
              </a:ext>
            </a:extLst>
          </p:cNvPr>
          <p:cNvPicPr>
            <a:picLocks noChangeAspect="1"/>
          </p:cNvPicPr>
          <p:nvPr/>
        </p:nvPicPr>
        <p:blipFill>
          <a:blip r:embed="rId2"/>
          <a:stretch>
            <a:fillRect/>
          </a:stretch>
        </p:blipFill>
        <p:spPr>
          <a:xfrm>
            <a:off x="2424328" y="714762"/>
            <a:ext cx="7343344" cy="5428475"/>
          </a:xfrm>
          <a:prstGeom prst="rect">
            <a:avLst/>
          </a:prstGeom>
        </p:spPr>
      </p:pic>
      <p:sp>
        <p:nvSpPr>
          <p:cNvPr id="9" name="TextBox 8">
            <a:extLst>
              <a:ext uri="{FF2B5EF4-FFF2-40B4-BE49-F238E27FC236}">
                <a16:creationId xmlns:a16="http://schemas.microsoft.com/office/drawing/2014/main" id="{95B9B18D-C415-F149-8129-4F988DAF0F47}"/>
              </a:ext>
            </a:extLst>
          </p:cNvPr>
          <p:cNvSpPr txBox="1"/>
          <p:nvPr/>
        </p:nvSpPr>
        <p:spPr>
          <a:xfrm>
            <a:off x="2252371" y="6157097"/>
            <a:ext cx="439544"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10" name="TextBox 9">
            <a:extLst>
              <a:ext uri="{FF2B5EF4-FFF2-40B4-BE49-F238E27FC236}">
                <a16:creationId xmlns:a16="http://schemas.microsoft.com/office/drawing/2014/main" id="{B07820C5-F5AE-BB49-9775-75255CDB05FC}"/>
              </a:ext>
            </a:extLst>
          </p:cNvPr>
          <p:cNvSpPr txBox="1"/>
          <p:nvPr/>
        </p:nvSpPr>
        <p:spPr>
          <a:xfrm>
            <a:off x="3303394" y="6164500"/>
            <a:ext cx="439544"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11" name="TextBox 10">
            <a:extLst>
              <a:ext uri="{FF2B5EF4-FFF2-40B4-BE49-F238E27FC236}">
                <a16:creationId xmlns:a16="http://schemas.microsoft.com/office/drawing/2014/main" id="{475A2937-68CD-5749-918B-C44FCE0BCABD}"/>
              </a:ext>
            </a:extLst>
          </p:cNvPr>
          <p:cNvSpPr txBox="1"/>
          <p:nvPr/>
        </p:nvSpPr>
        <p:spPr>
          <a:xfrm>
            <a:off x="4331121" y="6164500"/>
            <a:ext cx="439544"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12" name="TextBox 11">
            <a:extLst>
              <a:ext uri="{FF2B5EF4-FFF2-40B4-BE49-F238E27FC236}">
                <a16:creationId xmlns:a16="http://schemas.microsoft.com/office/drawing/2014/main" id="{E17BCEB6-1514-DE47-9915-51470A283C7D}"/>
              </a:ext>
            </a:extLst>
          </p:cNvPr>
          <p:cNvSpPr txBox="1"/>
          <p:nvPr/>
        </p:nvSpPr>
        <p:spPr>
          <a:xfrm>
            <a:off x="5382384" y="6164500"/>
            <a:ext cx="439544"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13" name="TextBox 12">
            <a:extLst>
              <a:ext uri="{FF2B5EF4-FFF2-40B4-BE49-F238E27FC236}">
                <a16:creationId xmlns:a16="http://schemas.microsoft.com/office/drawing/2014/main" id="{C1ED1B68-DA3C-AD47-A8C6-05AF5677A8F6}"/>
              </a:ext>
            </a:extLst>
          </p:cNvPr>
          <p:cNvSpPr txBox="1"/>
          <p:nvPr/>
        </p:nvSpPr>
        <p:spPr>
          <a:xfrm>
            <a:off x="6398535" y="6198541"/>
            <a:ext cx="439544"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14" name="TextBox 13">
            <a:extLst>
              <a:ext uri="{FF2B5EF4-FFF2-40B4-BE49-F238E27FC236}">
                <a16:creationId xmlns:a16="http://schemas.microsoft.com/office/drawing/2014/main" id="{00807575-FC94-F740-8185-29B88170D241}"/>
              </a:ext>
            </a:extLst>
          </p:cNvPr>
          <p:cNvSpPr txBox="1"/>
          <p:nvPr/>
        </p:nvSpPr>
        <p:spPr>
          <a:xfrm>
            <a:off x="7449798" y="6180592"/>
            <a:ext cx="439544"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15" name="TextBox 14">
            <a:extLst>
              <a:ext uri="{FF2B5EF4-FFF2-40B4-BE49-F238E27FC236}">
                <a16:creationId xmlns:a16="http://schemas.microsoft.com/office/drawing/2014/main" id="{E182A24F-CFC2-4941-8FC2-7877E0CE2557}"/>
              </a:ext>
            </a:extLst>
          </p:cNvPr>
          <p:cNvSpPr txBox="1"/>
          <p:nvPr/>
        </p:nvSpPr>
        <p:spPr>
          <a:xfrm>
            <a:off x="8502269" y="6187221"/>
            <a:ext cx="439544"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16" name="TextBox 15">
            <a:extLst>
              <a:ext uri="{FF2B5EF4-FFF2-40B4-BE49-F238E27FC236}">
                <a16:creationId xmlns:a16="http://schemas.microsoft.com/office/drawing/2014/main" id="{71BD0608-8466-B54C-A5B5-475E05975D07}"/>
              </a:ext>
            </a:extLst>
          </p:cNvPr>
          <p:cNvSpPr txBox="1"/>
          <p:nvPr/>
        </p:nvSpPr>
        <p:spPr>
          <a:xfrm>
            <a:off x="9517212" y="6168079"/>
            <a:ext cx="439544" cy="307777"/>
          </a:xfrm>
          <a:prstGeom prst="rect">
            <a:avLst/>
          </a:prstGeom>
          <a:noFill/>
        </p:spPr>
        <p:txBody>
          <a:bodyPr wrap="none" rtlCol="0">
            <a:spAutoFit/>
          </a:bodyPr>
          <a:lstStyle/>
          <a:p>
            <a:r>
              <a:rPr lang="en-US" sz="1400" dirty="0">
                <a:latin typeface="Avenir Next" panose="020B0503020202020204" pitchFamily="34" charset="0"/>
              </a:rPr>
              <a:t>4.5</a:t>
            </a:r>
          </a:p>
        </p:txBody>
      </p:sp>
      <p:sp>
        <p:nvSpPr>
          <p:cNvPr id="17" name="TextBox 16">
            <a:extLst>
              <a:ext uri="{FF2B5EF4-FFF2-40B4-BE49-F238E27FC236}">
                <a16:creationId xmlns:a16="http://schemas.microsoft.com/office/drawing/2014/main" id="{8441D05D-17CA-D14F-B541-B75B1BDD1AF9}"/>
              </a:ext>
            </a:extLst>
          </p:cNvPr>
          <p:cNvSpPr txBox="1"/>
          <p:nvPr/>
        </p:nvSpPr>
        <p:spPr>
          <a:xfrm>
            <a:off x="2151955" y="5771039"/>
            <a:ext cx="288862" cy="307777"/>
          </a:xfrm>
          <a:prstGeom prst="rect">
            <a:avLst/>
          </a:prstGeom>
          <a:noFill/>
        </p:spPr>
        <p:txBody>
          <a:bodyPr wrap="none" rtlCol="0">
            <a:spAutoFit/>
          </a:bodyPr>
          <a:lstStyle/>
          <a:p>
            <a:r>
              <a:rPr lang="en-US" sz="1400" dirty="0">
                <a:latin typeface="Avenir Next" panose="020B0503020202020204" pitchFamily="34" charset="0"/>
              </a:rPr>
              <a:t>0</a:t>
            </a:r>
          </a:p>
        </p:txBody>
      </p:sp>
      <p:sp>
        <p:nvSpPr>
          <p:cNvPr id="18" name="TextBox 17">
            <a:extLst>
              <a:ext uri="{FF2B5EF4-FFF2-40B4-BE49-F238E27FC236}">
                <a16:creationId xmlns:a16="http://schemas.microsoft.com/office/drawing/2014/main" id="{5286AEEB-99B7-6744-A6A7-5C5258BEC343}"/>
              </a:ext>
            </a:extLst>
          </p:cNvPr>
          <p:cNvSpPr txBox="1"/>
          <p:nvPr/>
        </p:nvSpPr>
        <p:spPr>
          <a:xfrm>
            <a:off x="2149962" y="5101040"/>
            <a:ext cx="288862" cy="307777"/>
          </a:xfrm>
          <a:prstGeom prst="rect">
            <a:avLst/>
          </a:prstGeom>
          <a:noFill/>
        </p:spPr>
        <p:txBody>
          <a:bodyPr wrap="none" rtlCol="0">
            <a:spAutoFit/>
          </a:bodyPr>
          <a:lstStyle/>
          <a:p>
            <a:r>
              <a:rPr lang="en-US" sz="1400" dirty="0">
                <a:latin typeface="Avenir Next" panose="020B0503020202020204" pitchFamily="34" charset="0"/>
              </a:rPr>
              <a:t>5</a:t>
            </a:r>
          </a:p>
        </p:txBody>
      </p:sp>
      <p:sp>
        <p:nvSpPr>
          <p:cNvPr id="19" name="TextBox 18">
            <a:extLst>
              <a:ext uri="{FF2B5EF4-FFF2-40B4-BE49-F238E27FC236}">
                <a16:creationId xmlns:a16="http://schemas.microsoft.com/office/drawing/2014/main" id="{739BD2C2-215B-8A4C-81FF-370DB340B341}"/>
              </a:ext>
            </a:extLst>
          </p:cNvPr>
          <p:cNvSpPr txBox="1"/>
          <p:nvPr/>
        </p:nvSpPr>
        <p:spPr>
          <a:xfrm>
            <a:off x="2062162" y="4458264"/>
            <a:ext cx="393056" cy="307777"/>
          </a:xfrm>
          <a:prstGeom prst="rect">
            <a:avLst/>
          </a:prstGeom>
          <a:noFill/>
        </p:spPr>
        <p:txBody>
          <a:bodyPr wrap="none" rtlCol="0">
            <a:spAutoFit/>
          </a:bodyPr>
          <a:lstStyle/>
          <a:p>
            <a:r>
              <a:rPr lang="en-US" sz="1400" dirty="0">
                <a:latin typeface="Avenir Next" panose="020B0503020202020204" pitchFamily="34" charset="0"/>
              </a:rPr>
              <a:t>10</a:t>
            </a:r>
          </a:p>
        </p:txBody>
      </p:sp>
      <p:sp>
        <p:nvSpPr>
          <p:cNvPr id="20" name="TextBox 19">
            <a:extLst>
              <a:ext uri="{FF2B5EF4-FFF2-40B4-BE49-F238E27FC236}">
                <a16:creationId xmlns:a16="http://schemas.microsoft.com/office/drawing/2014/main" id="{960F9F28-5FBC-1B4E-B837-EC5DD9EC645B}"/>
              </a:ext>
            </a:extLst>
          </p:cNvPr>
          <p:cNvSpPr txBox="1"/>
          <p:nvPr/>
        </p:nvSpPr>
        <p:spPr>
          <a:xfrm>
            <a:off x="2045768" y="3816699"/>
            <a:ext cx="393056" cy="307777"/>
          </a:xfrm>
          <a:prstGeom prst="rect">
            <a:avLst/>
          </a:prstGeom>
          <a:noFill/>
        </p:spPr>
        <p:txBody>
          <a:bodyPr wrap="none" rtlCol="0">
            <a:spAutoFit/>
          </a:bodyPr>
          <a:lstStyle/>
          <a:p>
            <a:r>
              <a:rPr lang="en-US" sz="1400" dirty="0">
                <a:latin typeface="Avenir Next" panose="020B0503020202020204" pitchFamily="34" charset="0"/>
              </a:rPr>
              <a:t>15</a:t>
            </a:r>
          </a:p>
        </p:txBody>
      </p:sp>
      <p:sp>
        <p:nvSpPr>
          <p:cNvPr id="21" name="TextBox 20">
            <a:extLst>
              <a:ext uri="{FF2B5EF4-FFF2-40B4-BE49-F238E27FC236}">
                <a16:creationId xmlns:a16="http://schemas.microsoft.com/office/drawing/2014/main" id="{C9523B9C-4372-B449-A229-A9E8E4203282}"/>
              </a:ext>
            </a:extLst>
          </p:cNvPr>
          <p:cNvSpPr txBox="1"/>
          <p:nvPr/>
        </p:nvSpPr>
        <p:spPr>
          <a:xfrm>
            <a:off x="2062162" y="3173923"/>
            <a:ext cx="393056" cy="307777"/>
          </a:xfrm>
          <a:prstGeom prst="rect">
            <a:avLst/>
          </a:prstGeom>
          <a:noFill/>
        </p:spPr>
        <p:txBody>
          <a:bodyPr wrap="none" rtlCol="0">
            <a:spAutoFit/>
          </a:bodyPr>
          <a:lstStyle/>
          <a:p>
            <a:r>
              <a:rPr lang="en-US" sz="1400" dirty="0">
                <a:latin typeface="Avenir Next" panose="020B0503020202020204" pitchFamily="34" charset="0"/>
              </a:rPr>
              <a:t>20</a:t>
            </a:r>
          </a:p>
        </p:txBody>
      </p:sp>
      <p:sp>
        <p:nvSpPr>
          <p:cNvPr id="22" name="TextBox 21">
            <a:extLst>
              <a:ext uri="{FF2B5EF4-FFF2-40B4-BE49-F238E27FC236}">
                <a16:creationId xmlns:a16="http://schemas.microsoft.com/office/drawing/2014/main" id="{21D59899-9D80-164D-B441-2E0A853EC86A}"/>
              </a:ext>
            </a:extLst>
          </p:cNvPr>
          <p:cNvSpPr txBox="1"/>
          <p:nvPr/>
        </p:nvSpPr>
        <p:spPr>
          <a:xfrm>
            <a:off x="2055843" y="2536674"/>
            <a:ext cx="393056" cy="307777"/>
          </a:xfrm>
          <a:prstGeom prst="rect">
            <a:avLst/>
          </a:prstGeom>
          <a:noFill/>
        </p:spPr>
        <p:txBody>
          <a:bodyPr wrap="none" rtlCol="0">
            <a:spAutoFit/>
          </a:bodyPr>
          <a:lstStyle/>
          <a:p>
            <a:r>
              <a:rPr lang="en-US" sz="1400" dirty="0">
                <a:latin typeface="Avenir Next" panose="020B0503020202020204" pitchFamily="34" charset="0"/>
              </a:rPr>
              <a:t>25</a:t>
            </a:r>
          </a:p>
        </p:txBody>
      </p:sp>
      <p:sp>
        <p:nvSpPr>
          <p:cNvPr id="23" name="TextBox 22">
            <a:extLst>
              <a:ext uri="{FF2B5EF4-FFF2-40B4-BE49-F238E27FC236}">
                <a16:creationId xmlns:a16="http://schemas.microsoft.com/office/drawing/2014/main" id="{177CA9C4-C661-B04B-BBB2-5B45C0AC1C83}"/>
              </a:ext>
            </a:extLst>
          </p:cNvPr>
          <p:cNvSpPr txBox="1"/>
          <p:nvPr/>
        </p:nvSpPr>
        <p:spPr>
          <a:xfrm>
            <a:off x="5012783" y="6410957"/>
            <a:ext cx="1778564" cy="523220"/>
          </a:xfrm>
          <a:prstGeom prst="rect">
            <a:avLst/>
          </a:prstGeom>
          <a:noFill/>
        </p:spPr>
        <p:txBody>
          <a:bodyPr wrap="none" rtlCol="0">
            <a:spAutoFit/>
          </a:bodyPr>
          <a:lstStyle/>
          <a:p>
            <a:r>
              <a:rPr lang="en-US" sz="2800" dirty="0">
                <a:latin typeface="Avenir Next" panose="020B0503020202020204" pitchFamily="34" charset="0"/>
              </a:rPr>
              <a:t>Time (ms)</a:t>
            </a:r>
          </a:p>
        </p:txBody>
      </p:sp>
      <p:sp>
        <p:nvSpPr>
          <p:cNvPr id="24" name="TextBox 23">
            <a:extLst>
              <a:ext uri="{FF2B5EF4-FFF2-40B4-BE49-F238E27FC236}">
                <a16:creationId xmlns:a16="http://schemas.microsoft.com/office/drawing/2014/main" id="{B7EC5266-4D5D-6847-8B53-36B9733A01AE}"/>
              </a:ext>
            </a:extLst>
          </p:cNvPr>
          <p:cNvSpPr txBox="1"/>
          <p:nvPr/>
        </p:nvSpPr>
        <p:spPr>
          <a:xfrm rot="16200000">
            <a:off x="1199605" y="3055677"/>
            <a:ext cx="1500604" cy="523220"/>
          </a:xfrm>
          <a:prstGeom prst="rect">
            <a:avLst/>
          </a:prstGeom>
          <a:noFill/>
        </p:spPr>
        <p:txBody>
          <a:bodyPr wrap="none" rtlCol="0">
            <a:spAutoFit/>
          </a:bodyPr>
          <a:lstStyle/>
          <a:p>
            <a:r>
              <a:rPr lang="en-US" sz="2800" dirty="0">
                <a:latin typeface="Avenir Next" panose="020B0503020202020204" pitchFamily="34" charset="0"/>
              </a:rPr>
              <a:t>Fraction</a:t>
            </a:r>
            <a:endParaRPr lang="en-US" sz="3200" dirty="0">
              <a:latin typeface="Avenir Next" panose="020B0503020202020204" pitchFamily="34" charset="0"/>
            </a:endParaRPr>
          </a:p>
        </p:txBody>
      </p:sp>
      <p:sp>
        <p:nvSpPr>
          <p:cNvPr id="40" name="TextBox 39">
            <a:extLst>
              <a:ext uri="{FF2B5EF4-FFF2-40B4-BE49-F238E27FC236}">
                <a16:creationId xmlns:a16="http://schemas.microsoft.com/office/drawing/2014/main" id="{0C71C439-A127-A441-A995-EDBC2121268D}"/>
              </a:ext>
            </a:extLst>
          </p:cNvPr>
          <p:cNvSpPr txBox="1"/>
          <p:nvPr/>
        </p:nvSpPr>
        <p:spPr>
          <a:xfrm>
            <a:off x="2055843" y="1899425"/>
            <a:ext cx="393056" cy="307777"/>
          </a:xfrm>
          <a:prstGeom prst="rect">
            <a:avLst/>
          </a:prstGeom>
          <a:noFill/>
        </p:spPr>
        <p:txBody>
          <a:bodyPr wrap="none" rtlCol="0">
            <a:spAutoFit/>
          </a:bodyPr>
          <a:lstStyle/>
          <a:p>
            <a:r>
              <a:rPr lang="en-US" sz="1400" dirty="0">
                <a:latin typeface="Avenir Next" panose="020B0503020202020204" pitchFamily="34" charset="0"/>
              </a:rPr>
              <a:t>30</a:t>
            </a:r>
          </a:p>
        </p:txBody>
      </p:sp>
      <p:sp>
        <p:nvSpPr>
          <p:cNvPr id="41" name="TextBox 40">
            <a:extLst>
              <a:ext uri="{FF2B5EF4-FFF2-40B4-BE49-F238E27FC236}">
                <a16:creationId xmlns:a16="http://schemas.microsoft.com/office/drawing/2014/main" id="{4FBD4421-F515-3B4B-818A-5CBAE8E3430A}"/>
              </a:ext>
            </a:extLst>
          </p:cNvPr>
          <p:cNvSpPr txBox="1"/>
          <p:nvPr/>
        </p:nvSpPr>
        <p:spPr>
          <a:xfrm>
            <a:off x="2055843" y="1257255"/>
            <a:ext cx="393056" cy="307777"/>
          </a:xfrm>
          <a:prstGeom prst="rect">
            <a:avLst/>
          </a:prstGeom>
          <a:noFill/>
        </p:spPr>
        <p:txBody>
          <a:bodyPr wrap="none" rtlCol="0">
            <a:spAutoFit/>
          </a:bodyPr>
          <a:lstStyle/>
          <a:p>
            <a:r>
              <a:rPr lang="en-US" sz="1400" dirty="0">
                <a:latin typeface="Avenir Next" panose="020B0503020202020204" pitchFamily="34" charset="0"/>
              </a:rPr>
              <a:t>35</a:t>
            </a:r>
          </a:p>
        </p:txBody>
      </p:sp>
      <p:sp>
        <p:nvSpPr>
          <p:cNvPr id="30" name="TextBox 29">
            <a:extLst>
              <a:ext uri="{FF2B5EF4-FFF2-40B4-BE49-F238E27FC236}">
                <a16:creationId xmlns:a16="http://schemas.microsoft.com/office/drawing/2014/main" id="{0283D1F6-52D5-4146-9452-A7C94767CEF2}"/>
              </a:ext>
            </a:extLst>
          </p:cNvPr>
          <p:cNvSpPr txBox="1"/>
          <p:nvPr/>
        </p:nvSpPr>
        <p:spPr>
          <a:xfrm>
            <a:off x="2055843" y="614479"/>
            <a:ext cx="393056" cy="307777"/>
          </a:xfrm>
          <a:prstGeom prst="rect">
            <a:avLst/>
          </a:prstGeom>
          <a:noFill/>
        </p:spPr>
        <p:txBody>
          <a:bodyPr wrap="none" rtlCol="0">
            <a:spAutoFit/>
          </a:bodyPr>
          <a:lstStyle/>
          <a:p>
            <a:r>
              <a:rPr lang="en-US" sz="1400" dirty="0">
                <a:latin typeface="Avenir Next" panose="020B0503020202020204" pitchFamily="34" charset="0"/>
              </a:rPr>
              <a:t>40</a:t>
            </a:r>
          </a:p>
        </p:txBody>
      </p:sp>
      <p:sp>
        <p:nvSpPr>
          <p:cNvPr id="4" name="TextBox 3">
            <a:extLst>
              <a:ext uri="{FF2B5EF4-FFF2-40B4-BE49-F238E27FC236}">
                <a16:creationId xmlns:a16="http://schemas.microsoft.com/office/drawing/2014/main" id="{991DB5E5-F623-7B4C-82FF-CDD503209C41}"/>
              </a:ext>
            </a:extLst>
          </p:cNvPr>
          <p:cNvSpPr txBox="1"/>
          <p:nvPr/>
        </p:nvSpPr>
        <p:spPr>
          <a:xfrm>
            <a:off x="-777240" y="5989320"/>
            <a:ext cx="184731" cy="369332"/>
          </a:xfrm>
          <a:prstGeom prst="rect">
            <a:avLst/>
          </a:prstGeom>
          <a:noFill/>
        </p:spPr>
        <p:txBody>
          <a:bodyPr wrap="none" rtlCol="0">
            <a:spAutoFit/>
          </a:bodyPr>
          <a:lstStyle/>
          <a:p>
            <a:endParaRPr lang="en-US"/>
          </a:p>
        </p:txBody>
      </p:sp>
      <p:sp>
        <p:nvSpPr>
          <p:cNvPr id="29" name="Rectangle 28">
            <a:extLst>
              <a:ext uri="{FF2B5EF4-FFF2-40B4-BE49-F238E27FC236}">
                <a16:creationId xmlns:a16="http://schemas.microsoft.com/office/drawing/2014/main" id="{4F425017-AE9E-4C41-A980-A1AB805C529D}"/>
              </a:ext>
            </a:extLst>
          </p:cNvPr>
          <p:cNvSpPr/>
          <p:nvPr/>
        </p:nvSpPr>
        <p:spPr>
          <a:xfrm>
            <a:off x="2721272" y="1951608"/>
            <a:ext cx="3605391" cy="960894"/>
          </a:xfrm>
          <a:prstGeom prst="rect">
            <a:avLst/>
          </a:prstGeom>
          <a:solidFill>
            <a:srgbClr val="EAEAF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1E461EB-FFD0-4145-B19D-C395F68A11C4}"/>
              </a:ext>
            </a:extLst>
          </p:cNvPr>
          <p:cNvSpPr txBox="1"/>
          <p:nvPr/>
        </p:nvSpPr>
        <p:spPr>
          <a:xfrm>
            <a:off x="3445490" y="1973367"/>
            <a:ext cx="2881173"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(ODE – Markov)</a:t>
            </a:r>
          </a:p>
        </p:txBody>
      </p:sp>
      <p:sp>
        <p:nvSpPr>
          <p:cNvPr id="33" name="TextBox 32">
            <a:extLst>
              <a:ext uri="{FF2B5EF4-FFF2-40B4-BE49-F238E27FC236}">
                <a16:creationId xmlns:a16="http://schemas.microsoft.com/office/drawing/2014/main" id="{996EC9DC-C377-284E-91D5-17C28174F31F}"/>
              </a:ext>
            </a:extLst>
          </p:cNvPr>
          <p:cNvSpPr txBox="1"/>
          <p:nvPr/>
        </p:nvSpPr>
        <p:spPr>
          <a:xfrm>
            <a:off x="3445490" y="2389282"/>
            <a:ext cx="2579552" cy="523220"/>
          </a:xfrm>
          <a:prstGeom prst="rect">
            <a:avLst/>
          </a:prstGeom>
          <a:noFill/>
        </p:spPr>
        <p:txBody>
          <a:bodyPr wrap="none" rtlCol="0">
            <a:spAutoFit/>
          </a:bodyPr>
          <a:lstStyle/>
          <a:p>
            <a:r>
              <a:rPr lang="en-US" sz="2800" b="1" dirty="0">
                <a:latin typeface="Avenir Next" panose="020B0503020202020204" pitchFamily="34" charset="0"/>
                <a:cs typeface="Arial" panose="020B0604020202020204" pitchFamily="34" charset="0"/>
              </a:rPr>
              <a:t>(ODE – MCell)</a:t>
            </a:r>
          </a:p>
        </p:txBody>
      </p:sp>
      <p:cxnSp>
        <p:nvCxnSpPr>
          <p:cNvPr id="36" name="Straight Connector 35">
            <a:extLst>
              <a:ext uri="{FF2B5EF4-FFF2-40B4-BE49-F238E27FC236}">
                <a16:creationId xmlns:a16="http://schemas.microsoft.com/office/drawing/2014/main" id="{2366D38D-0E8C-154B-B2F0-C2988FFABEC1}"/>
              </a:ext>
            </a:extLst>
          </p:cNvPr>
          <p:cNvCxnSpPr>
            <a:cxnSpLocks/>
          </p:cNvCxnSpPr>
          <p:nvPr/>
        </p:nvCxnSpPr>
        <p:spPr>
          <a:xfrm>
            <a:off x="2893372" y="2234977"/>
            <a:ext cx="552118" cy="0"/>
          </a:xfrm>
          <a:prstGeom prst="line">
            <a:avLst/>
          </a:prstGeom>
          <a:ln w="28575">
            <a:solidFill>
              <a:srgbClr val="4B72AF"/>
            </a:solidFill>
          </a:ln>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994E0CAC-7010-1248-A0E8-BFC1A9089F5F}"/>
              </a:ext>
            </a:extLst>
          </p:cNvPr>
          <p:cNvCxnSpPr>
            <a:cxnSpLocks/>
          </p:cNvCxnSpPr>
          <p:nvPr/>
        </p:nvCxnSpPr>
        <p:spPr>
          <a:xfrm>
            <a:off x="2893372" y="2648778"/>
            <a:ext cx="552118" cy="0"/>
          </a:xfrm>
          <a:prstGeom prst="line">
            <a:avLst/>
          </a:prstGeom>
          <a:ln w="28575">
            <a:solidFill>
              <a:srgbClr val="D7292A"/>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366185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4">
            <a:extLst>
              <a:ext uri="{FF2B5EF4-FFF2-40B4-BE49-F238E27FC236}">
                <a16:creationId xmlns:a16="http://schemas.microsoft.com/office/drawing/2014/main" id="{BB80837B-59AD-AB46-B966-457233A28855}"/>
              </a:ext>
            </a:extLst>
          </p:cNvPr>
          <p:cNvGraphicFramePr>
            <a:graphicFrameLocks noGrp="1"/>
          </p:cNvGraphicFramePr>
          <p:nvPr>
            <p:extLst>
              <p:ext uri="{D42A27DB-BD31-4B8C-83A1-F6EECF244321}">
                <p14:modId xmlns:p14="http://schemas.microsoft.com/office/powerpoint/2010/main" val="254583343"/>
              </p:ext>
            </p:extLst>
          </p:nvPr>
        </p:nvGraphicFramePr>
        <p:xfrm>
          <a:off x="2032000" y="904601"/>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17918044"/>
                    </a:ext>
                  </a:extLst>
                </a:gridCol>
                <a:gridCol w="2032000">
                  <a:extLst>
                    <a:ext uri="{9D8B030D-6E8A-4147-A177-3AD203B41FA5}">
                      <a16:colId xmlns:a16="http://schemas.microsoft.com/office/drawing/2014/main" val="1664269879"/>
                    </a:ext>
                  </a:extLst>
                </a:gridCol>
                <a:gridCol w="2032000">
                  <a:extLst>
                    <a:ext uri="{9D8B030D-6E8A-4147-A177-3AD203B41FA5}">
                      <a16:colId xmlns:a16="http://schemas.microsoft.com/office/drawing/2014/main" val="557523443"/>
                    </a:ext>
                  </a:extLst>
                </a:gridCol>
                <a:gridCol w="2032000">
                  <a:extLst>
                    <a:ext uri="{9D8B030D-6E8A-4147-A177-3AD203B41FA5}">
                      <a16:colId xmlns:a16="http://schemas.microsoft.com/office/drawing/2014/main" val="525595407"/>
                    </a:ext>
                  </a:extLst>
                </a:gridCol>
              </a:tblGrid>
              <a:tr h="370840">
                <a:tc>
                  <a:txBody>
                    <a:bodyPr/>
                    <a:lstStyle/>
                    <a:p>
                      <a:endParaRPr lang="en-US" dirty="0"/>
                    </a:p>
                  </a:txBody>
                  <a:tcPr/>
                </a:tc>
                <a:tc>
                  <a:txBody>
                    <a:bodyPr/>
                    <a:lstStyle/>
                    <a:p>
                      <a:r>
                        <a:rPr lang="en-US" dirty="0"/>
                        <a:t>MCell</a:t>
                      </a:r>
                    </a:p>
                  </a:txBody>
                  <a:tcPr/>
                </a:tc>
                <a:tc>
                  <a:txBody>
                    <a:bodyPr/>
                    <a:lstStyle/>
                    <a:p>
                      <a:r>
                        <a:rPr lang="en-US" dirty="0"/>
                        <a:t>Standard Markov</a:t>
                      </a:r>
                    </a:p>
                  </a:txBody>
                  <a:tcPr/>
                </a:tc>
                <a:tc>
                  <a:txBody>
                    <a:bodyPr/>
                    <a:lstStyle/>
                    <a:p>
                      <a:r>
                        <a:rPr lang="en-US" dirty="0"/>
                        <a:t>Optimized Markov</a:t>
                      </a:r>
                    </a:p>
                  </a:txBody>
                  <a:tcPr/>
                </a:tc>
                <a:extLst>
                  <a:ext uri="{0D108BD9-81ED-4DB2-BD59-A6C34878D82A}">
                    <a16:rowId xmlns:a16="http://schemas.microsoft.com/office/drawing/2014/main" val="2042229332"/>
                  </a:ext>
                </a:extLst>
              </a:tr>
              <a:tr h="370840">
                <a:tc>
                  <a:txBody>
                    <a:bodyPr/>
                    <a:lstStyle/>
                    <a:p>
                      <a:r>
                        <a:rPr lang="en-US" i="1" dirty="0"/>
                        <a:t>Runtime</a:t>
                      </a:r>
                    </a:p>
                  </a:txBody>
                  <a:tcPr/>
                </a:tc>
                <a:tc>
                  <a:txBody>
                    <a:bodyPr/>
                    <a:lstStyle/>
                    <a:p>
                      <a:r>
                        <a:rPr lang="en-US" dirty="0"/>
                        <a:t>90.4 +- 4.5 s</a:t>
                      </a:r>
                    </a:p>
                  </a:txBody>
                  <a:tcPr/>
                </a:tc>
                <a:tc>
                  <a:txBody>
                    <a:bodyPr/>
                    <a:lstStyle/>
                    <a:p>
                      <a:r>
                        <a:rPr lang="en-US" dirty="0"/>
                        <a:t>50.3 +- 0.76 s </a:t>
                      </a:r>
                    </a:p>
                  </a:txBody>
                  <a:tcPr/>
                </a:tc>
                <a:tc>
                  <a:txBody>
                    <a:bodyPr/>
                    <a:lstStyle/>
                    <a:p>
                      <a:r>
                        <a:rPr lang="en-US" dirty="0"/>
                        <a:t>6.45 +- 0.76 s</a:t>
                      </a:r>
                    </a:p>
                  </a:txBody>
                  <a:tcPr/>
                </a:tc>
                <a:extLst>
                  <a:ext uri="{0D108BD9-81ED-4DB2-BD59-A6C34878D82A}">
                    <a16:rowId xmlns:a16="http://schemas.microsoft.com/office/drawing/2014/main" val="2045042317"/>
                  </a:ext>
                </a:extLst>
              </a:tr>
              <a:tr h="370840">
                <a:tc>
                  <a:txBody>
                    <a:bodyPr/>
                    <a:lstStyle/>
                    <a:p>
                      <a:r>
                        <a:rPr lang="en-US" i="1" dirty="0"/>
                        <a:t>Time Complexity</a:t>
                      </a:r>
                    </a:p>
                  </a:txBody>
                  <a:tcPr/>
                </a:tc>
                <a:tc>
                  <a:txBody>
                    <a:bodyPr/>
                    <a:lstStyle/>
                    <a:p>
                      <a:r>
                        <a:rPr lang="en-US" i="1" dirty="0"/>
                        <a:t>--</a:t>
                      </a:r>
                    </a:p>
                  </a:txBody>
                  <a:tcPr/>
                </a:tc>
                <a:tc>
                  <a:txBody>
                    <a:bodyPr/>
                    <a:lstStyle/>
                    <a:p>
                      <a:r>
                        <a:rPr lang="en-US" i="1" dirty="0"/>
                        <a:t>O(NST)</a:t>
                      </a:r>
                    </a:p>
                  </a:txBody>
                  <a:tcPr/>
                </a:tc>
                <a:tc>
                  <a:txBody>
                    <a:bodyPr/>
                    <a:lstStyle/>
                    <a:p>
                      <a:r>
                        <a:rPr lang="en-US" i="1" dirty="0"/>
                        <a:t>O(T)</a:t>
                      </a:r>
                    </a:p>
                  </a:txBody>
                  <a:tcPr/>
                </a:tc>
                <a:extLst>
                  <a:ext uri="{0D108BD9-81ED-4DB2-BD59-A6C34878D82A}">
                    <a16:rowId xmlns:a16="http://schemas.microsoft.com/office/drawing/2014/main" val="1317777185"/>
                  </a:ext>
                </a:extLst>
              </a:tr>
              <a:tr h="370840">
                <a:tc>
                  <a:txBody>
                    <a:bodyPr/>
                    <a:lstStyle/>
                    <a:p>
                      <a:r>
                        <a:rPr lang="en-US" i="1" dirty="0"/>
                        <a:t>FLOPs</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201115116"/>
                  </a:ext>
                </a:extLst>
              </a:tr>
            </a:tbl>
          </a:graphicData>
        </a:graphic>
      </p:graphicFrame>
      <p:graphicFrame>
        <p:nvGraphicFramePr>
          <p:cNvPr id="5" name="Table 4">
            <a:extLst>
              <a:ext uri="{FF2B5EF4-FFF2-40B4-BE49-F238E27FC236}">
                <a16:creationId xmlns:a16="http://schemas.microsoft.com/office/drawing/2014/main" id="{FC96039C-8129-FD45-9600-75D78CFD1D8A}"/>
              </a:ext>
            </a:extLst>
          </p:cNvPr>
          <p:cNvGraphicFramePr>
            <a:graphicFrameLocks noGrp="1"/>
          </p:cNvGraphicFramePr>
          <p:nvPr>
            <p:extLst>
              <p:ext uri="{D42A27DB-BD31-4B8C-83A1-F6EECF244321}">
                <p14:modId xmlns:p14="http://schemas.microsoft.com/office/powerpoint/2010/main" val="3603946890"/>
              </p:ext>
            </p:extLst>
          </p:nvPr>
        </p:nvGraphicFramePr>
        <p:xfrm>
          <a:off x="2032000" y="3841298"/>
          <a:ext cx="8128000" cy="148336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517918044"/>
                    </a:ext>
                  </a:extLst>
                </a:gridCol>
                <a:gridCol w="2032000">
                  <a:extLst>
                    <a:ext uri="{9D8B030D-6E8A-4147-A177-3AD203B41FA5}">
                      <a16:colId xmlns:a16="http://schemas.microsoft.com/office/drawing/2014/main" val="1664269879"/>
                    </a:ext>
                  </a:extLst>
                </a:gridCol>
                <a:gridCol w="2032000">
                  <a:extLst>
                    <a:ext uri="{9D8B030D-6E8A-4147-A177-3AD203B41FA5}">
                      <a16:colId xmlns:a16="http://schemas.microsoft.com/office/drawing/2014/main" val="557523443"/>
                    </a:ext>
                  </a:extLst>
                </a:gridCol>
                <a:gridCol w="2032000">
                  <a:extLst>
                    <a:ext uri="{9D8B030D-6E8A-4147-A177-3AD203B41FA5}">
                      <a16:colId xmlns:a16="http://schemas.microsoft.com/office/drawing/2014/main" val="525595407"/>
                    </a:ext>
                  </a:extLst>
                </a:gridCol>
              </a:tblGrid>
              <a:tr h="370840">
                <a:tc>
                  <a:txBody>
                    <a:bodyPr/>
                    <a:lstStyle/>
                    <a:p>
                      <a:endParaRPr lang="en-US" dirty="0"/>
                    </a:p>
                  </a:txBody>
                  <a:tcPr/>
                </a:tc>
                <a:tc>
                  <a:txBody>
                    <a:bodyPr/>
                    <a:lstStyle/>
                    <a:p>
                      <a:r>
                        <a:rPr lang="en-US" dirty="0"/>
                        <a:t>MCell</a:t>
                      </a:r>
                    </a:p>
                  </a:txBody>
                  <a:tcPr/>
                </a:tc>
                <a:tc>
                  <a:txBody>
                    <a:bodyPr/>
                    <a:lstStyle/>
                    <a:p>
                      <a:r>
                        <a:rPr lang="en-US" dirty="0"/>
                        <a:t>Standard Markov</a:t>
                      </a:r>
                    </a:p>
                  </a:txBody>
                  <a:tcPr/>
                </a:tc>
                <a:tc>
                  <a:txBody>
                    <a:bodyPr/>
                    <a:lstStyle/>
                    <a:p>
                      <a:r>
                        <a:rPr lang="en-US" dirty="0"/>
                        <a:t>Optimized Markov</a:t>
                      </a:r>
                    </a:p>
                  </a:txBody>
                  <a:tcPr/>
                </a:tc>
                <a:extLst>
                  <a:ext uri="{0D108BD9-81ED-4DB2-BD59-A6C34878D82A}">
                    <a16:rowId xmlns:a16="http://schemas.microsoft.com/office/drawing/2014/main" val="2042229332"/>
                  </a:ext>
                </a:extLst>
              </a:tr>
              <a:tr h="370840">
                <a:tc>
                  <a:txBody>
                    <a:bodyPr/>
                    <a:lstStyle/>
                    <a:p>
                      <a:r>
                        <a:rPr lang="en-US" i="1" dirty="0"/>
                        <a:t>Runtime</a:t>
                      </a:r>
                    </a:p>
                  </a:txBody>
                  <a:tcPr/>
                </a:tc>
                <a:tc>
                  <a:txBody>
                    <a:bodyPr/>
                    <a:lstStyle/>
                    <a:p>
                      <a:r>
                        <a:rPr lang="en-US" dirty="0"/>
                        <a:t>21.08 +- 0.26s</a:t>
                      </a:r>
                    </a:p>
                  </a:txBody>
                  <a:tcPr/>
                </a:tc>
                <a:tc>
                  <a:txBody>
                    <a:bodyPr/>
                    <a:lstStyle/>
                    <a:p>
                      <a:r>
                        <a:rPr lang="en-US" dirty="0"/>
                        <a:t>--</a:t>
                      </a:r>
                    </a:p>
                  </a:txBody>
                  <a:tcPr/>
                </a:tc>
                <a:tc>
                  <a:txBody>
                    <a:bodyPr/>
                    <a:lstStyle/>
                    <a:p>
                      <a:r>
                        <a:rPr lang="en-US" dirty="0"/>
                        <a:t>2.09 +- .06 s</a:t>
                      </a:r>
                    </a:p>
                  </a:txBody>
                  <a:tcPr/>
                </a:tc>
                <a:extLst>
                  <a:ext uri="{0D108BD9-81ED-4DB2-BD59-A6C34878D82A}">
                    <a16:rowId xmlns:a16="http://schemas.microsoft.com/office/drawing/2014/main" val="2045042317"/>
                  </a:ext>
                </a:extLst>
              </a:tr>
              <a:tr h="370840">
                <a:tc>
                  <a:txBody>
                    <a:bodyPr/>
                    <a:lstStyle/>
                    <a:p>
                      <a:r>
                        <a:rPr lang="en-US" i="1" dirty="0"/>
                        <a:t>Time Complexity</a:t>
                      </a:r>
                    </a:p>
                  </a:txBody>
                  <a:tcPr/>
                </a:tc>
                <a:tc>
                  <a:txBody>
                    <a:bodyPr/>
                    <a:lstStyle/>
                    <a:p>
                      <a:r>
                        <a:rPr lang="en-US" i="1" dirty="0"/>
                        <a:t>--</a:t>
                      </a:r>
                    </a:p>
                  </a:txBody>
                  <a:tcPr/>
                </a:tc>
                <a:tc>
                  <a:txBody>
                    <a:bodyPr/>
                    <a:lstStyle/>
                    <a:p>
                      <a:r>
                        <a:rPr lang="en-US" i="1" dirty="0"/>
                        <a:t>O(NST)</a:t>
                      </a:r>
                    </a:p>
                  </a:txBody>
                  <a:tcPr/>
                </a:tc>
                <a:tc>
                  <a:txBody>
                    <a:bodyPr/>
                    <a:lstStyle/>
                    <a:p>
                      <a:r>
                        <a:rPr lang="en-US" i="1" dirty="0"/>
                        <a:t>O(T)</a:t>
                      </a:r>
                    </a:p>
                  </a:txBody>
                  <a:tcPr/>
                </a:tc>
                <a:extLst>
                  <a:ext uri="{0D108BD9-81ED-4DB2-BD59-A6C34878D82A}">
                    <a16:rowId xmlns:a16="http://schemas.microsoft.com/office/drawing/2014/main" val="1317777185"/>
                  </a:ext>
                </a:extLst>
              </a:tr>
              <a:tr h="370840">
                <a:tc>
                  <a:txBody>
                    <a:bodyPr/>
                    <a:lstStyle/>
                    <a:p>
                      <a:r>
                        <a:rPr lang="en-US" i="1" dirty="0"/>
                        <a:t>FLOPs</a:t>
                      </a:r>
                    </a:p>
                  </a:txBody>
                  <a:tcPr/>
                </a:tc>
                <a:tc>
                  <a:txBody>
                    <a:bodyPr/>
                    <a:lstStyle/>
                    <a:p>
                      <a:endParaRPr lang="en-US" dirty="0"/>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2201115116"/>
                  </a:ext>
                </a:extLst>
              </a:tr>
            </a:tbl>
          </a:graphicData>
        </a:graphic>
      </p:graphicFrame>
      <p:sp>
        <p:nvSpPr>
          <p:cNvPr id="6" name="TextBox 5">
            <a:extLst>
              <a:ext uri="{FF2B5EF4-FFF2-40B4-BE49-F238E27FC236}">
                <a16:creationId xmlns:a16="http://schemas.microsoft.com/office/drawing/2014/main" id="{AD3A4BE9-5657-4E4E-8B9B-910F064D99DE}"/>
              </a:ext>
            </a:extLst>
          </p:cNvPr>
          <p:cNvSpPr txBox="1"/>
          <p:nvPr/>
        </p:nvSpPr>
        <p:spPr>
          <a:xfrm>
            <a:off x="2032000" y="535269"/>
            <a:ext cx="705642" cy="369332"/>
          </a:xfrm>
          <a:prstGeom prst="rect">
            <a:avLst/>
          </a:prstGeom>
          <a:noFill/>
        </p:spPr>
        <p:txBody>
          <a:bodyPr wrap="none" rtlCol="0">
            <a:spAutoFit/>
          </a:bodyPr>
          <a:lstStyle/>
          <a:p>
            <a:r>
              <a:rPr lang="en-US" dirty="0"/>
              <a:t>VDCC</a:t>
            </a:r>
          </a:p>
        </p:txBody>
      </p:sp>
      <p:sp>
        <p:nvSpPr>
          <p:cNvPr id="7" name="TextBox 6">
            <a:extLst>
              <a:ext uri="{FF2B5EF4-FFF2-40B4-BE49-F238E27FC236}">
                <a16:creationId xmlns:a16="http://schemas.microsoft.com/office/drawing/2014/main" id="{DAC9E6A3-EF5F-604F-A68C-E49C51DE7D56}"/>
              </a:ext>
            </a:extLst>
          </p:cNvPr>
          <p:cNvSpPr txBox="1"/>
          <p:nvPr/>
        </p:nvSpPr>
        <p:spPr>
          <a:xfrm>
            <a:off x="2026442" y="3471966"/>
            <a:ext cx="1064715" cy="369332"/>
          </a:xfrm>
          <a:prstGeom prst="rect">
            <a:avLst/>
          </a:prstGeom>
          <a:noFill/>
        </p:spPr>
        <p:txBody>
          <a:bodyPr wrap="none" rtlCol="0">
            <a:spAutoFit/>
          </a:bodyPr>
          <a:lstStyle/>
          <a:p>
            <a:r>
              <a:rPr lang="en-US" dirty="0"/>
              <a:t>Calbindin</a:t>
            </a:r>
          </a:p>
        </p:txBody>
      </p:sp>
    </p:spTree>
    <p:extLst>
      <p:ext uri="{BB962C8B-B14F-4D97-AF65-F5344CB8AC3E}">
        <p14:creationId xmlns:p14="http://schemas.microsoft.com/office/powerpoint/2010/main" val="30295108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9F4D9297-1212-D749-A5A0-03D291DAEA99}"/>
                  </a:ext>
                </a:extLst>
              </p:cNvPr>
              <p:cNvGraphicFramePr>
                <a:graphicFrameLocks noGrp="1"/>
              </p:cNvGraphicFramePr>
              <p:nvPr>
                <p:extLst>
                  <p:ext uri="{D42A27DB-BD31-4B8C-83A1-F6EECF244321}">
                    <p14:modId xmlns:p14="http://schemas.microsoft.com/office/powerpoint/2010/main" val="1263415161"/>
                  </p:ext>
                </p:extLst>
              </p:nvPr>
            </p:nvGraphicFramePr>
            <p:xfrm>
              <a:off x="1365101" y="189809"/>
              <a:ext cx="10321684" cy="2759877"/>
            </p:xfrm>
            <a:graphic>
              <a:graphicData uri="http://schemas.openxmlformats.org/drawingml/2006/table">
                <a:tbl>
                  <a:tblPr firstRow="1" bandRow="1">
                    <a:tableStyleId>{5C22544A-7EE6-4342-B048-85BDC9FD1C3A}</a:tableStyleId>
                  </a:tblPr>
                  <a:tblGrid>
                    <a:gridCol w="2580421">
                      <a:extLst>
                        <a:ext uri="{9D8B030D-6E8A-4147-A177-3AD203B41FA5}">
                          <a16:colId xmlns:a16="http://schemas.microsoft.com/office/drawing/2014/main" val="866625547"/>
                        </a:ext>
                      </a:extLst>
                    </a:gridCol>
                    <a:gridCol w="2580421">
                      <a:extLst>
                        <a:ext uri="{9D8B030D-6E8A-4147-A177-3AD203B41FA5}">
                          <a16:colId xmlns:a16="http://schemas.microsoft.com/office/drawing/2014/main" val="1547468740"/>
                        </a:ext>
                      </a:extLst>
                    </a:gridCol>
                    <a:gridCol w="2580421">
                      <a:extLst>
                        <a:ext uri="{9D8B030D-6E8A-4147-A177-3AD203B41FA5}">
                          <a16:colId xmlns:a16="http://schemas.microsoft.com/office/drawing/2014/main" val="1467482380"/>
                        </a:ext>
                      </a:extLst>
                    </a:gridCol>
                    <a:gridCol w="2580421">
                      <a:extLst>
                        <a:ext uri="{9D8B030D-6E8A-4147-A177-3AD203B41FA5}">
                          <a16:colId xmlns:a16="http://schemas.microsoft.com/office/drawing/2014/main" val="1674889779"/>
                        </a:ext>
                      </a:extLst>
                    </a:gridCol>
                  </a:tblGrid>
                  <a:tr h="699782">
                    <a:tc>
                      <a:txBody>
                        <a:bodyPr/>
                        <a:lstStyle/>
                        <a:p>
                          <a:r>
                            <a:rPr lang="en-US" sz="2400" b="1" i="0" dirty="0">
                              <a:solidFill>
                                <a:schemeClr val="bg1"/>
                              </a:solidFill>
                              <a:latin typeface="Avenir Next" panose="020B0503020202020204" pitchFamily="34" charset="0"/>
                            </a:rPr>
                            <a:t>VDCC</a:t>
                          </a:r>
                        </a:p>
                      </a:txBody>
                      <a:tcPr/>
                    </a:tc>
                    <a:tc>
                      <a:txBody>
                        <a:bodyPr/>
                        <a:lstStyle/>
                        <a:p>
                          <a:pPr algn="r"/>
                          <a:r>
                            <a:rPr lang="en-US" b="1" i="0" dirty="0">
                              <a:latin typeface="Avenir Next" panose="020B0503020202020204" pitchFamily="34" charset="0"/>
                            </a:rPr>
                            <a:t>Runtime (sec)</a:t>
                          </a:r>
                        </a:p>
                      </a:txBody>
                      <a:tcPr/>
                    </a:tc>
                    <a:tc>
                      <a:txBody>
                        <a:bodyPr/>
                        <a:lstStyle/>
                        <a:p>
                          <a:pPr algn="r"/>
                          <a:r>
                            <a:rPr lang="en-US" b="1" i="0" dirty="0">
                              <a:latin typeface="Avenir Next" panose="020B0503020202020204" pitchFamily="34" charset="0"/>
                            </a:rPr>
                            <a:t>No. Pseudorandom Number Generator Calls (n</a:t>
                          </a:r>
                          <a:r>
                            <a:rPr lang="en-US" b="1" i="0" baseline="-25000" dirty="0">
                              <a:latin typeface="Avenir Next" panose="020B0503020202020204" pitchFamily="34" charset="0"/>
                            </a:rPr>
                            <a:t>PRNG</a:t>
                          </a:r>
                          <a:r>
                            <a:rPr lang="en-US" b="1" i="0" dirty="0">
                              <a:latin typeface="Avenir Next" panose="020B0503020202020204" pitchFamily="34" charset="0"/>
                            </a:rPr>
                            <a:t>)</a:t>
                          </a:r>
                        </a:p>
                      </a:txBody>
                      <a:tcPr/>
                    </a:tc>
                    <a:tc>
                      <a:txBody>
                        <a:bodyPr/>
                        <a:lstStyle/>
                        <a:p>
                          <a:pPr algn="r"/>
                          <a:r>
                            <a:rPr lang="en-US" b="1" i="0" dirty="0">
                              <a:latin typeface="Avenir Next" panose="020B0503020202020204" pitchFamily="34" charset="0"/>
                            </a:rPr>
                            <a:t>Total Floating-Point Operations (FLOPs)</a:t>
                          </a:r>
                        </a:p>
                      </a:txBody>
                      <a:tcPr/>
                    </a:tc>
                    <a:extLst>
                      <a:ext uri="{0D108BD9-81ED-4DB2-BD59-A6C34878D82A}">
                        <a16:rowId xmlns:a16="http://schemas.microsoft.com/office/drawing/2014/main" val="2832573488"/>
                      </a:ext>
                    </a:extLst>
                  </a:tr>
                  <a:tr h="455740">
                    <a:tc>
                      <a:txBody>
                        <a:bodyPr/>
                        <a:lstStyle/>
                        <a:p>
                          <a:r>
                            <a:rPr lang="en-US" b="0" i="0" dirty="0">
                              <a:latin typeface="Avenir Medium" panose="02000503020000020003" pitchFamily="2" charset="0"/>
                            </a:rPr>
                            <a:t>MCell</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139.20</a:t>
                          </a:r>
                          <a:endParaRPr lang="en-US" b="0" i="0" dirty="0">
                            <a:latin typeface="Avenir Medium" panose="02000503020000020003" pitchFamily="2" charset="0"/>
                          </a:endParaRP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1.5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9</a:t>
                          </a:r>
                          <a:endParaRPr lang="en-US" b="0" i="0" dirty="0">
                            <a:latin typeface="Avenir Medium" panose="02000503020000020003" pitchFamily="2" charset="0"/>
                          </a:endParaRPr>
                        </a:p>
                      </a:txBody>
                      <a:tcPr/>
                    </a:tc>
                    <a:tc>
                      <a:txBody>
                        <a:bodyPr/>
                        <a:lstStyle/>
                        <a:p>
                          <a:pPr algn="r"/>
                          <a:r>
                            <a:rPr lang="en-US" b="1" i="0" dirty="0">
                              <a:latin typeface="Avenir Next Medium" panose="020B0503020202020204" pitchFamily="34" charset="0"/>
                              <a:ea typeface="+mn-ea"/>
                            </a:rPr>
                            <a:t>1.7</a:t>
                          </a:r>
                          <a14:m>
                            <m:oMath xmlns:m="http://schemas.openxmlformats.org/officeDocument/2006/math">
                              <m:r>
                                <a:rPr lang="en-US" b="1" i="0" dirty="0">
                                  <a:latin typeface="Cambria Math" panose="02040503050406030204" pitchFamily="18" charset="0"/>
                                  <a:ea typeface="Cambria Math" panose="02040503050406030204" pitchFamily="18" charset="0"/>
                                </a:rPr>
                                <m:t> ×</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11</a:t>
                          </a:r>
                          <a:endParaRPr lang="en-US" b="1" i="0" dirty="0">
                            <a:latin typeface="Avenir Next Medium" panose="020B0503020202020204" pitchFamily="34" charset="0"/>
                          </a:endParaRPr>
                        </a:p>
                      </a:txBody>
                      <a:tcPr/>
                    </a:tc>
                    <a:extLst>
                      <a:ext uri="{0D108BD9-81ED-4DB2-BD59-A6C34878D82A}">
                        <a16:rowId xmlns:a16="http://schemas.microsoft.com/office/drawing/2014/main" val="1971902022"/>
                      </a:ext>
                    </a:extLst>
                  </a:tr>
                  <a:tr h="448051">
                    <a:tc>
                      <a:txBody>
                        <a:bodyPr/>
                        <a:lstStyle/>
                        <a:p>
                          <a:r>
                            <a:rPr lang="en-US" b="0" i="0" dirty="0">
                              <a:latin typeface="Avenir Medium" panose="02000503020000020003" pitchFamily="2" charset="0"/>
                            </a:rPr>
                            <a:t>Standard Markov</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109.16</a:t>
                          </a:r>
                          <a:r>
                            <a:rPr lang="en-US" b="0" i="0" dirty="0">
                              <a:latin typeface="Avenir Medium" panose="02000503020000020003" pitchFamily="2" charset="0"/>
                            </a:rPr>
                            <a:t> </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6.5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5</a:t>
                          </a:r>
                          <a:endParaRPr lang="en-US" b="0" i="0" dirty="0">
                            <a:latin typeface="Avenir Medium" panose="02000503020000020003" pitchFamily="2" charset="0"/>
                          </a:endParaRPr>
                        </a:p>
                      </a:txBody>
                      <a:tcPr/>
                    </a:tc>
                    <a:tc>
                      <a:txBody>
                        <a:bodyPr/>
                        <a:lstStyle/>
                        <a:p>
                          <a:pPr algn="r"/>
                          <a:r>
                            <a:rPr lang="en-US" b="1" i="0" dirty="0">
                              <a:latin typeface="Avenir Next Medium" panose="020B0503020202020204" pitchFamily="34" charset="0"/>
                            </a:rPr>
                            <a:t>7.0</a:t>
                          </a:r>
                          <a14:m>
                            <m:oMath xmlns:m="http://schemas.openxmlformats.org/officeDocument/2006/math">
                              <m:r>
                                <a:rPr lang="en-US" b="1" i="0" dirty="0">
                                  <a:latin typeface="Cambria Math" panose="02040503050406030204" pitchFamily="18" charset="0"/>
                                  <a:ea typeface="Cambria Math" panose="02040503050406030204" pitchFamily="18" charset="0"/>
                                </a:rPr>
                                <m:t> ×</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7</a:t>
                          </a:r>
                          <a:endParaRPr lang="en-US" b="1" i="0" dirty="0">
                            <a:latin typeface="Avenir Next Medium" panose="020B0503020202020204" pitchFamily="34" charset="0"/>
                          </a:endParaRPr>
                        </a:p>
                      </a:txBody>
                      <a:tcPr/>
                    </a:tc>
                    <a:extLst>
                      <a:ext uri="{0D108BD9-81ED-4DB2-BD59-A6C34878D82A}">
                        <a16:rowId xmlns:a16="http://schemas.microsoft.com/office/drawing/2014/main" val="710922009"/>
                      </a:ext>
                    </a:extLst>
                  </a:tr>
                  <a:tr h="448051">
                    <a:tc>
                      <a:txBody>
                        <a:bodyPr/>
                        <a:lstStyle/>
                        <a:p>
                          <a:r>
                            <a:rPr lang="en-US" b="0" i="0" dirty="0">
                              <a:latin typeface="Avenir Medium" panose="02000503020000020003" pitchFamily="2" charset="0"/>
                            </a:rPr>
                            <a:t>Multinomial Markov</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9.40</a:t>
                          </a:r>
                          <a:r>
                            <a:rPr lang="en-US" b="0" i="0" dirty="0">
                              <a:latin typeface="Avenir Medium" panose="02000503020000020003" pitchFamily="2" charset="0"/>
                            </a:rPr>
                            <a:t> </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1.0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5</a:t>
                          </a:r>
                          <a:endParaRPr lang="en-US" b="0" i="0" dirty="0">
                            <a:latin typeface="Avenir Medium" panose="02000503020000020003" pitchFamily="2" charset="0"/>
                          </a:endParaRP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Next Medium" panose="020B0503020202020204" pitchFamily="34" charset="0"/>
                            </a:rPr>
                            <a:t>1.3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7</a:t>
                          </a:r>
                          <a:endParaRPr lang="en-US" b="1" i="0" dirty="0">
                            <a:latin typeface="Avenir Next Medium" panose="020B0503020202020204" pitchFamily="34" charset="0"/>
                          </a:endParaRPr>
                        </a:p>
                      </a:txBody>
                      <a:tcPr/>
                    </a:tc>
                    <a:extLst>
                      <a:ext uri="{0D108BD9-81ED-4DB2-BD59-A6C34878D82A}">
                        <a16:rowId xmlns:a16="http://schemas.microsoft.com/office/drawing/2014/main" val="2476828739"/>
                      </a:ext>
                    </a:extLst>
                  </a:tr>
                  <a:tr h="493635">
                    <a:tc>
                      <a:txBody>
                        <a:bodyPr/>
                        <a:lstStyle/>
                        <a:p>
                          <a:r>
                            <a:rPr lang="en-US" b="0" i="0" dirty="0">
                              <a:latin typeface="Avenir Medium" panose="02000503020000020003" pitchFamily="2" charset="0"/>
                            </a:rPr>
                            <a:t>ODE (Euler)</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10.05</a:t>
                          </a:r>
                          <a:endParaRPr lang="en-US" b="0" i="0" dirty="0">
                            <a:latin typeface="Avenir Medium" panose="02000503020000020003" pitchFamily="2" charset="0"/>
                          </a:endParaRP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0</a:t>
                          </a:r>
                          <a:endParaRPr lang="en-US" b="0" i="0" dirty="0">
                            <a:latin typeface="Avenir Medium" panose="02000503020000020003" pitchFamily="2" charset="0"/>
                          </a:endParaRPr>
                        </a:p>
                      </a:txBody>
                      <a:tcPr/>
                    </a:tc>
                    <a:tc>
                      <a:txBody>
                        <a:bodyPr/>
                        <a:lstStyle/>
                        <a:p>
                          <a:pPr algn="r"/>
                          <a:r>
                            <a:rPr lang="en-US" b="1" i="0" dirty="0">
                              <a:latin typeface="Avenir Next Medium" panose="020B0503020202020204" pitchFamily="34" charset="0"/>
                            </a:rPr>
                            <a:t>7.7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6</a:t>
                          </a:r>
                          <a:endParaRPr lang="en-US" b="1" i="0" dirty="0">
                            <a:latin typeface="Avenir Next Medium" panose="020B0503020202020204" pitchFamily="34" charset="0"/>
                          </a:endParaRPr>
                        </a:p>
                      </a:txBody>
                      <a:tcPr/>
                    </a:tc>
                    <a:extLst>
                      <a:ext uri="{0D108BD9-81ED-4DB2-BD59-A6C34878D82A}">
                        <a16:rowId xmlns:a16="http://schemas.microsoft.com/office/drawing/2014/main" val="2594424091"/>
                      </a:ext>
                    </a:extLst>
                  </a:tr>
                </a:tbl>
              </a:graphicData>
            </a:graphic>
          </p:graphicFrame>
        </mc:Choice>
        <mc:Fallback xmlns="">
          <p:graphicFrame>
            <p:nvGraphicFramePr>
              <p:cNvPr id="2" name="Table 2">
                <a:extLst>
                  <a:ext uri="{FF2B5EF4-FFF2-40B4-BE49-F238E27FC236}">
                    <a16:creationId xmlns:a16="http://schemas.microsoft.com/office/drawing/2014/main" id="{9F4D9297-1212-D749-A5A0-03D291DAEA99}"/>
                  </a:ext>
                </a:extLst>
              </p:cNvPr>
              <p:cNvGraphicFramePr>
                <a:graphicFrameLocks noGrp="1"/>
              </p:cNvGraphicFramePr>
              <p:nvPr>
                <p:extLst>
                  <p:ext uri="{D42A27DB-BD31-4B8C-83A1-F6EECF244321}">
                    <p14:modId xmlns:p14="http://schemas.microsoft.com/office/powerpoint/2010/main" val="1263415161"/>
                  </p:ext>
                </p:extLst>
              </p:nvPr>
            </p:nvGraphicFramePr>
            <p:xfrm>
              <a:off x="1365101" y="189809"/>
              <a:ext cx="10321684" cy="2759877"/>
            </p:xfrm>
            <a:graphic>
              <a:graphicData uri="http://schemas.openxmlformats.org/drawingml/2006/table">
                <a:tbl>
                  <a:tblPr firstRow="1" bandRow="1">
                    <a:tableStyleId>{5C22544A-7EE6-4342-B048-85BDC9FD1C3A}</a:tableStyleId>
                  </a:tblPr>
                  <a:tblGrid>
                    <a:gridCol w="2580421">
                      <a:extLst>
                        <a:ext uri="{9D8B030D-6E8A-4147-A177-3AD203B41FA5}">
                          <a16:colId xmlns:a16="http://schemas.microsoft.com/office/drawing/2014/main" val="866625547"/>
                        </a:ext>
                      </a:extLst>
                    </a:gridCol>
                    <a:gridCol w="2580421">
                      <a:extLst>
                        <a:ext uri="{9D8B030D-6E8A-4147-A177-3AD203B41FA5}">
                          <a16:colId xmlns:a16="http://schemas.microsoft.com/office/drawing/2014/main" val="1547468740"/>
                        </a:ext>
                      </a:extLst>
                    </a:gridCol>
                    <a:gridCol w="2580421">
                      <a:extLst>
                        <a:ext uri="{9D8B030D-6E8A-4147-A177-3AD203B41FA5}">
                          <a16:colId xmlns:a16="http://schemas.microsoft.com/office/drawing/2014/main" val="1467482380"/>
                        </a:ext>
                      </a:extLst>
                    </a:gridCol>
                    <a:gridCol w="2580421">
                      <a:extLst>
                        <a:ext uri="{9D8B030D-6E8A-4147-A177-3AD203B41FA5}">
                          <a16:colId xmlns:a16="http://schemas.microsoft.com/office/drawing/2014/main" val="1674889779"/>
                        </a:ext>
                      </a:extLst>
                    </a:gridCol>
                  </a:tblGrid>
                  <a:tr h="914400">
                    <a:tc>
                      <a:txBody>
                        <a:bodyPr/>
                        <a:lstStyle/>
                        <a:p>
                          <a:r>
                            <a:rPr lang="en-US" sz="2400" b="1" i="0" dirty="0">
                              <a:solidFill>
                                <a:schemeClr val="bg1"/>
                              </a:solidFill>
                              <a:latin typeface="Avenir Next" panose="020B0503020202020204" pitchFamily="34" charset="0"/>
                            </a:rPr>
                            <a:t>VDCC</a:t>
                          </a:r>
                        </a:p>
                      </a:txBody>
                      <a:tcPr/>
                    </a:tc>
                    <a:tc>
                      <a:txBody>
                        <a:bodyPr/>
                        <a:lstStyle/>
                        <a:p>
                          <a:pPr algn="r"/>
                          <a:r>
                            <a:rPr lang="en-US" b="1" i="0" dirty="0">
                              <a:latin typeface="Avenir Next" panose="020B0503020202020204" pitchFamily="34" charset="0"/>
                            </a:rPr>
                            <a:t>Runtime (sec)</a:t>
                          </a:r>
                        </a:p>
                      </a:txBody>
                      <a:tcPr/>
                    </a:tc>
                    <a:tc>
                      <a:txBody>
                        <a:bodyPr/>
                        <a:lstStyle/>
                        <a:p>
                          <a:pPr algn="r"/>
                          <a:r>
                            <a:rPr lang="en-US" b="1" i="0" dirty="0">
                              <a:latin typeface="Avenir Next" panose="020B0503020202020204" pitchFamily="34" charset="0"/>
                            </a:rPr>
                            <a:t>No. Pseudorandom Number Generator Calls (n</a:t>
                          </a:r>
                          <a:r>
                            <a:rPr lang="en-US" b="1" i="0" baseline="-25000" dirty="0">
                              <a:latin typeface="Avenir Next" panose="020B0503020202020204" pitchFamily="34" charset="0"/>
                            </a:rPr>
                            <a:t>PRNG</a:t>
                          </a:r>
                          <a:r>
                            <a:rPr lang="en-US" b="1" i="0" dirty="0">
                              <a:latin typeface="Avenir Next" panose="020B0503020202020204" pitchFamily="34" charset="0"/>
                            </a:rPr>
                            <a:t>)</a:t>
                          </a:r>
                        </a:p>
                      </a:txBody>
                      <a:tcPr/>
                    </a:tc>
                    <a:tc>
                      <a:txBody>
                        <a:bodyPr/>
                        <a:lstStyle/>
                        <a:p>
                          <a:pPr algn="r"/>
                          <a:r>
                            <a:rPr lang="en-US" b="1" i="0" dirty="0">
                              <a:latin typeface="Avenir Next" panose="020B0503020202020204" pitchFamily="34" charset="0"/>
                            </a:rPr>
                            <a:t>Total Floating-Point Operations (FLOPs)</a:t>
                          </a:r>
                        </a:p>
                      </a:txBody>
                      <a:tcPr/>
                    </a:tc>
                    <a:extLst>
                      <a:ext uri="{0D108BD9-81ED-4DB2-BD59-A6C34878D82A}">
                        <a16:rowId xmlns:a16="http://schemas.microsoft.com/office/drawing/2014/main" val="2832573488"/>
                      </a:ext>
                    </a:extLst>
                  </a:tr>
                  <a:tr h="455740">
                    <a:tc>
                      <a:txBody>
                        <a:bodyPr/>
                        <a:lstStyle/>
                        <a:p>
                          <a:r>
                            <a:rPr lang="en-US" b="0" i="0" dirty="0">
                              <a:latin typeface="Avenir Medium" panose="02000503020000020003" pitchFamily="2" charset="0"/>
                            </a:rPr>
                            <a:t>MCell</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139.20</a:t>
                          </a:r>
                          <a:endParaRPr lang="en-US" b="0" i="0" dirty="0">
                            <a:latin typeface="Avenir Medium" panose="02000503020000020003" pitchFamily="2" charset="0"/>
                          </a:endParaRPr>
                        </a:p>
                      </a:txBody>
                      <a:tcPr/>
                    </a:tc>
                    <a:tc>
                      <a:txBody>
                        <a:bodyPr/>
                        <a:lstStyle/>
                        <a:p>
                          <a:endParaRPr lang="en-US"/>
                        </a:p>
                      </a:txBody>
                      <a:tcPr>
                        <a:blipFill>
                          <a:blip r:embed="rId3"/>
                          <a:stretch>
                            <a:fillRect l="-200000" t="-211111" r="-100490" b="-308333"/>
                          </a:stretch>
                        </a:blipFill>
                      </a:tcPr>
                    </a:tc>
                    <a:tc>
                      <a:txBody>
                        <a:bodyPr/>
                        <a:lstStyle/>
                        <a:p>
                          <a:endParaRPr lang="en-US"/>
                        </a:p>
                      </a:txBody>
                      <a:tcPr>
                        <a:blipFill>
                          <a:blip r:embed="rId3"/>
                          <a:stretch>
                            <a:fillRect l="-301478" t="-211111" r="-985" b="-308333"/>
                          </a:stretch>
                        </a:blipFill>
                      </a:tcPr>
                    </a:tc>
                    <a:extLst>
                      <a:ext uri="{0D108BD9-81ED-4DB2-BD59-A6C34878D82A}">
                        <a16:rowId xmlns:a16="http://schemas.microsoft.com/office/drawing/2014/main" val="1971902022"/>
                      </a:ext>
                    </a:extLst>
                  </a:tr>
                  <a:tr h="448051">
                    <a:tc>
                      <a:txBody>
                        <a:bodyPr/>
                        <a:lstStyle/>
                        <a:p>
                          <a:r>
                            <a:rPr lang="en-US" b="0" i="0" dirty="0">
                              <a:latin typeface="Avenir Medium" panose="02000503020000020003" pitchFamily="2" charset="0"/>
                            </a:rPr>
                            <a:t>Standard Markov</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109.16</a:t>
                          </a:r>
                          <a:r>
                            <a:rPr lang="en-US" b="0" i="0" dirty="0">
                              <a:latin typeface="Avenir Medium" panose="02000503020000020003" pitchFamily="2" charset="0"/>
                            </a:rPr>
                            <a:t> </a:t>
                          </a:r>
                        </a:p>
                      </a:txBody>
                      <a:tcPr/>
                    </a:tc>
                    <a:tc>
                      <a:txBody>
                        <a:bodyPr/>
                        <a:lstStyle/>
                        <a:p>
                          <a:endParaRPr lang="en-US"/>
                        </a:p>
                      </a:txBody>
                      <a:tcPr>
                        <a:blipFill>
                          <a:blip r:embed="rId3"/>
                          <a:stretch>
                            <a:fillRect l="-200000" t="-320000" r="-100490" b="-217143"/>
                          </a:stretch>
                        </a:blipFill>
                      </a:tcPr>
                    </a:tc>
                    <a:tc>
                      <a:txBody>
                        <a:bodyPr/>
                        <a:lstStyle/>
                        <a:p>
                          <a:endParaRPr lang="en-US"/>
                        </a:p>
                      </a:txBody>
                      <a:tcPr>
                        <a:blipFill>
                          <a:blip r:embed="rId3"/>
                          <a:stretch>
                            <a:fillRect l="-301478" t="-320000" r="-985" b="-217143"/>
                          </a:stretch>
                        </a:blipFill>
                      </a:tcPr>
                    </a:tc>
                    <a:extLst>
                      <a:ext uri="{0D108BD9-81ED-4DB2-BD59-A6C34878D82A}">
                        <a16:rowId xmlns:a16="http://schemas.microsoft.com/office/drawing/2014/main" val="710922009"/>
                      </a:ext>
                    </a:extLst>
                  </a:tr>
                  <a:tr h="448051">
                    <a:tc>
                      <a:txBody>
                        <a:bodyPr/>
                        <a:lstStyle/>
                        <a:p>
                          <a:r>
                            <a:rPr lang="en-US" b="0" i="0" dirty="0">
                              <a:latin typeface="Avenir Medium" panose="02000503020000020003" pitchFamily="2" charset="0"/>
                            </a:rPr>
                            <a:t>Multinomial Markov</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9.40</a:t>
                          </a:r>
                          <a:r>
                            <a:rPr lang="en-US" b="0" i="0" dirty="0">
                              <a:latin typeface="Avenir Medium" panose="02000503020000020003" pitchFamily="2" charset="0"/>
                            </a:rPr>
                            <a:t> </a:t>
                          </a:r>
                        </a:p>
                      </a:txBody>
                      <a:tcPr/>
                    </a:tc>
                    <a:tc>
                      <a:txBody>
                        <a:bodyPr/>
                        <a:lstStyle/>
                        <a:p>
                          <a:endParaRPr lang="en-US"/>
                        </a:p>
                      </a:txBody>
                      <a:tcPr>
                        <a:blipFill>
                          <a:blip r:embed="rId3"/>
                          <a:stretch>
                            <a:fillRect l="-200000" t="-408333" r="-100490" b="-111111"/>
                          </a:stretch>
                        </a:blipFill>
                      </a:tcPr>
                    </a:tc>
                    <a:tc>
                      <a:txBody>
                        <a:bodyPr/>
                        <a:lstStyle/>
                        <a:p>
                          <a:endParaRPr lang="en-US"/>
                        </a:p>
                      </a:txBody>
                      <a:tcPr>
                        <a:blipFill>
                          <a:blip r:embed="rId3"/>
                          <a:stretch>
                            <a:fillRect l="-301478" t="-408333" r="-985" b="-111111"/>
                          </a:stretch>
                        </a:blipFill>
                      </a:tcPr>
                    </a:tc>
                    <a:extLst>
                      <a:ext uri="{0D108BD9-81ED-4DB2-BD59-A6C34878D82A}">
                        <a16:rowId xmlns:a16="http://schemas.microsoft.com/office/drawing/2014/main" val="2476828739"/>
                      </a:ext>
                    </a:extLst>
                  </a:tr>
                  <a:tr h="493635">
                    <a:tc>
                      <a:txBody>
                        <a:bodyPr/>
                        <a:lstStyle/>
                        <a:p>
                          <a:r>
                            <a:rPr lang="en-US" b="0" i="0" dirty="0">
                              <a:latin typeface="Avenir Medium" panose="02000503020000020003" pitchFamily="2" charset="0"/>
                            </a:rPr>
                            <a:t>ODE (Euler)</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10.05</a:t>
                          </a:r>
                          <a:endParaRPr lang="en-US" b="0" i="0" dirty="0">
                            <a:latin typeface="Avenir Medium" panose="02000503020000020003" pitchFamily="2" charset="0"/>
                          </a:endParaRP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0</a:t>
                          </a:r>
                          <a:endParaRPr lang="en-US" b="0" i="0" dirty="0">
                            <a:latin typeface="Avenir Medium" panose="02000503020000020003" pitchFamily="2" charset="0"/>
                          </a:endParaRPr>
                        </a:p>
                      </a:txBody>
                      <a:tcPr/>
                    </a:tc>
                    <a:tc>
                      <a:txBody>
                        <a:bodyPr/>
                        <a:lstStyle/>
                        <a:p>
                          <a:endParaRPr lang="en-US"/>
                        </a:p>
                      </a:txBody>
                      <a:tcPr>
                        <a:blipFill>
                          <a:blip r:embed="rId3"/>
                          <a:stretch>
                            <a:fillRect l="-301478" t="-469231" r="-985" b="-2564"/>
                          </a:stretch>
                        </a:blipFill>
                      </a:tcPr>
                    </a:tc>
                    <a:extLst>
                      <a:ext uri="{0D108BD9-81ED-4DB2-BD59-A6C34878D82A}">
                        <a16:rowId xmlns:a16="http://schemas.microsoft.com/office/drawing/2014/main" val="2594424091"/>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3" name="Table 2">
                <a:extLst>
                  <a:ext uri="{FF2B5EF4-FFF2-40B4-BE49-F238E27FC236}">
                    <a16:creationId xmlns:a16="http://schemas.microsoft.com/office/drawing/2014/main" id="{9EDD72B8-1C9D-BE45-A6E1-BB905DF7DE9D}"/>
                  </a:ext>
                </a:extLst>
              </p:cNvPr>
              <p:cNvGraphicFramePr>
                <a:graphicFrameLocks noGrp="1"/>
              </p:cNvGraphicFramePr>
              <p:nvPr>
                <p:extLst>
                  <p:ext uri="{D42A27DB-BD31-4B8C-83A1-F6EECF244321}">
                    <p14:modId xmlns:p14="http://schemas.microsoft.com/office/powerpoint/2010/main" val="1249756736"/>
                  </p:ext>
                </p:extLst>
              </p:nvPr>
            </p:nvGraphicFramePr>
            <p:xfrm>
              <a:off x="1365101" y="2949687"/>
              <a:ext cx="10321684" cy="2586818"/>
            </p:xfrm>
            <a:graphic>
              <a:graphicData uri="http://schemas.openxmlformats.org/drawingml/2006/table">
                <a:tbl>
                  <a:tblPr firstRow="1" bandRow="1">
                    <a:tableStyleId>{5C22544A-7EE6-4342-B048-85BDC9FD1C3A}</a:tableStyleId>
                  </a:tblPr>
                  <a:tblGrid>
                    <a:gridCol w="2580421">
                      <a:extLst>
                        <a:ext uri="{9D8B030D-6E8A-4147-A177-3AD203B41FA5}">
                          <a16:colId xmlns:a16="http://schemas.microsoft.com/office/drawing/2014/main" val="866625547"/>
                        </a:ext>
                      </a:extLst>
                    </a:gridCol>
                    <a:gridCol w="2580421">
                      <a:extLst>
                        <a:ext uri="{9D8B030D-6E8A-4147-A177-3AD203B41FA5}">
                          <a16:colId xmlns:a16="http://schemas.microsoft.com/office/drawing/2014/main" val="1547468740"/>
                        </a:ext>
                      </a:extLst>
                    </a:gridCol>
                    <a:gridCol w="2580421">
                      <a:extLst>
                        <a:ext uri="{9D8B030D-6E8A-4147-A177-3AD203B41FA5}">
                          <a16:colId xmlns:a16="http://schemas.microsoft.com/office/drawing/2014/main" val="328471992"/>
                        </a:ext>
                      </a:extLst>
                    </a:gridCol>
                    <a:gridCol w="2580421">
                      <a:extLst>
                        <a:ext uri="{9D8B030D-6E8A-4147-A177-3AD203B41FA5}">
                          <a16:colId xmlns:a16="http://schemas.microsoft.com/office/drawing/2014/main" val="1674889779"/>
                        </a:ext>
                      </a:extLst>
                    </a:gridCol>
                  </a:tblGrid>
                  <a:tr h="916369">
                    <a:tc>
                      <a:txBody>
                        <a:bodyPr/>
                        <a:lstStyle/>
                        <a:p>
                          <a:r>
                            <a:rPr lang="en-US" sz="2400" b="1" i="0" dirty="0">
                              <a:solidFill>
                                <a:schemeClr val="bg1"/>
                              </a:solidFill>
                              <a:latin typeface="Avenir Next" panose="020B0503020202020204" pitchFamily="34" charset="0"/>
                            </a:rPr>
                            <a:t>Calbindin</a:t>
                          </a:r>
                        </a:p>
                      </a:txBody>
                      <a:tcPr/>
                    </a:tc>
                    <a:tc>
                      <a:txBody>
                        <a:bodyPr/>
                        <a:lstStyle/>
                        <a:p>
                          <a:pPr algn="r"/>
                          <a:r>
                            <a:rPr lang="en-US" b="1" i="0" dirty="0">
                              <a:latin typeface="Avenir Next" panose="020B0503020202020204" pitchFamily="34" charset="0"/>
                            </a:rPr>
                            <a:t>Runtime</a:t>
                          </a:r>
                        </a:p>
                      </a:txBody>
                      <a:tcPr/>
                    </a:tc>
                    <a:tc>
                      <a:txBody>
                        <a:bodyPr/>
                        <a:lstStyle/>
                        <a:p>
                          <a:pPr algn="r"/>
                          <a:r>
                            <a:rPr lang="en-US" b="1" i="0" dirty="0">
                              <a:latin typeface="Avenir Next" panose="020B0503020202020204" pitchFamily="34" charset="0"/>
                            </a:rPr>
                            <a:t>No. Pseudorandom Number Generator Calls (n</a:t>
                          </a:r>
                          <a:r>
                            <a:rPr lang="en-US" b="1" i="0" baseline="-25000" dirty="0">
                              <a:latin typeface="Avenir Next" panose="020B0503020202020204" pitchFamily="34" charset="0"/>
                            </a:rPr>
                            <a:t>PRNG</a:t>
                          </a:r>
                          <a:r>
                            <a:rPr lang="en-US" b="1" i="0" dirty="0">
                              <a:latin typeface="Avenir Next" panose="020B0503020202020204" pitchFamily="34" charset="0"/>
                            </a:rPr>
                            <a:t>)</a:t>
                          </a:r>
                        </a:p>
                      </a:txBody>
                      <a:tcPr/>
                    </a:tc>
                    <a:tc>
                      <a:txBody>
                        <a:bodyPr/>
                        <a:lstStyle/>
                        <a:p>
                          <a:pPr algn="r"/>
                          <a:r>
                            <a:rPr lang="en-US" b="1" i="0" dirty="0">
                              <a:latin typeface="Avenir Next" panose="020B0503020202020204" pitchFamily="34" charset="0"/>
                            </a:rPr>
                            <a:t>Total Floating-Point Operations (FLOPs)</a:t>
                          </a:r>
                        </a:p>
                      </a:txBody>
                      <a:tcPr/>
                    </a:tc>
                    <a:extLst>
                      <a:ext uri="{0D108BD9-81ED-4DB2-BD59-A6C34878D82A}">
                        <a16:rowId xmlns:a16="http://schemas.microsoft.com/office/drawing/2014/main" val="2832573488"/>
                      </a:ext>
                    </a:extLst>
                  </a:tr>
                  <a:tr h="412517">
                    <a:tc>
                      <a:txBody>
                        <a:bodyPr/>
                        <a:lstStyle/>
                        <a:p>
                          <a:r>
                            <a:rPr lang="en-US" b="0" i="0" dirty="0">
                              <a:latin typeface="Avenir Next Medium" panose="020B0503020202020204" pitchFamily="34" charset="0"/>
                            </a:rPr>
                            <a:t>MCell</a:t>
                          </a:r>
                        </a:p>
                      </a:txBody>
                      <a:tcPr/>
                    </a:tc>
                    <a:tc>
                      <a:txBody>
                        <a:bodyPr/>
                        <a:lstStyle/>
                        <a:p>
                          <a:pPr algn="r"/>
                          <a:r>
                            <a:rPr lang="en-US" b="1" i="0" dirty="0">
                              <a:latin typeface="Avenir Next Medium" panose="020B0503020202020204" pitchFamily="34" charset="0"/>
                            </a:rPr>
                            <a:t>29.34</a:t>
                          </a:r>
                          <a:endParaRPr lang="en-US" b="0" i="0" dirty="0">
                            <a:latin typeface="Avenir Next Medium" panose="020B0503020202020204" pitchFamily="34" charset="0"/>
                          </a:endParaRPr>
                        </a:p>
                      </a:txBody>
                      <a:tcPr/>
                    </a:tc>
                    <a:tc>
                      <a:txBody>
                        <a:bodyPr/>
                        <a:lstStyle/>
                        <a:p>
                          <a:pPr algn="r"/>
                          <a:r>
                            <a:rPr lang="en-US" b="1" i="0" dirty="0">
                              <a:latin typeface="Avenir Next Medium" panose="020B0503020202020204" pitchFamily="34" charset="0"/>
                            </a:rPr>
                            <a:t>6.9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7</a:t>
                          </a:r>
                          <a:endParaRPr lang="en-US" b="0" i="0" dirty="0">
                            <a:latin typeface="Avenir Next Medium" panose="020B0503020202020204" pitchFamily="34" charset="0"/>
                          </a:endParaRP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Next Medium" panose="020B0503020202020204" pitchFamily="34" charset="0"/>
                              <a:ea typeface="+mn-ea"/>
                            </a:rPr>
                            <a:t>8.7</a:t>
                          </a:r>
                          <a:r>
                            <a:rPr lang="en-US" b="1" i="0" baseline="0" dirty="0">
                              <a:latin typeface="Avenir Next Medium" panose="020B0503020202020204" pitchFamily="34" charset="0"/>
                              <a:ea typeface="+mn-ea"/>
                            </a:rPr>
                            <a:t>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9</a:t>
                          </a:r>
                          <a:endParaRPr lang="en-US" b="1" i="0" dirty="0">
                            <a:latin typeface="Avenir Next Medium" panose="020B0503020202020204" pitchFamily="34" charset="0"/>
                          </a:endParaRPr>
                        </a:p>
                      </a:txBody>
                      <a:tcPr/>
                    </a:tc>
                    <a:extLst>
                      <a:ext uri="{0D108BD9-81ED-4DB2-BD59-A6C34878D82A}">
                        <a16:rowId xmlns:a16="http://schemas.microsoft.com/office/drawing/2014/main" val="1971902022"/>
                      </a:ext>
                    </a:extLst>
                  </a:tr>
                  <a:tr h="405557">
                    <a:tc>
                      <a:txBody>
                        <a:bodyPr/>
                        <a:lstStyle/>
                        <a:p>
                          <a:r>
                            <a:rPr lang="en-US" b="0" i="0" dirty="0">
                              <a:latin typeface="Avenir Next Medium" panose="020B0503020202020204" pitchFamily="34" charset="0"/>
                            </a:rPr>
                            <a:t>Standard Markov</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Next Medium" panose="020B0503020202020204" pitchFamily="34" charset="0"/>
                            </a:rPr>
                            <a:t>76.78</a:t>
                          </a:r>
                          <a:endParaRPr lang="en-US" b="0" i="0" dirty="0">
                            <a:latin typeface="Avenir Next Medium" panose="020B0503020202020204" pitchFamily="34" charset="0"/>
                          </a:endParaRP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2.7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8</a:t>
                          </a:r>
                          <a:endParaRPr lang="en-US" b="0" i="0" dirty="0">
                            <a:latin typeface="Avenir Medium" panose="02000503020000020003" pitchFamily="2" charset="0"/>
                          </a:endParaRPr>
                        </a:p>
                      </a:txBody>
                      <a:tcPr/>
                    </a:tc>
                    <a:tc>
                      <a:txBody>
                        <a:bodyPr/>
                        <a:lstStyle/>
                        <a:p>
                          <a:pPr algn="r"/>
                          <a:r>
                            <a:rPr lang="en-US" b="1" i="0" dirty="0">
                              <a:solidFill>
                                <a:schemeClr val="tx1"/>
                              </a:solidFill>
                              <a:latin typeface="Avenir Next Medium" panose="020B0503020202020204" pitchFamily="34" charset="0"/>
                            </a:rPr>
                            <a:t>1.4 </a:t>
                          </a:r>
                          <a14:m>
                            <m:oMath xmlns:m="http://schemas.openxmlformats.org/officeDocument/2006/math">
                              <m:r>
                                <a:rPr lang="en-US" b="1" i="0" dirty="0">
                                  <a:solidFill>
                                    <a:schemeClr val="tx1"/>
                                  </a:solidFill>
                                  <a:latin typeface="Cambria Math" panose="02040503050406030204" pitchFamily="18" charset="0"/>
                                  <a:ea typeface="Cambria Math" panose="02040503050406030204" pitchFamily="18" charset="0"/>
                                </a:rPr>
                                <m:t>×</m:t>
                              </m:r>
                            </m:oMath>
                          </a14:m>
                          <a:r>
                            <a:rPr lang="en-US" b="1" i="0" dirty="0">
                              <a:solidFill>
                                <a:schemeClr val="tx1"/>
                              </a:solidFill>
                              <a:latin typeface="Avenir Next Medium" panose="020B0503020202020204" pitchFamily="34" charset="0"/>
                            </a:rPr>
                            <a:t> 10</a:t>
                          </a:r>
                          <a:r>
                            <a:rPr lang="en-US" b="1" i="0" baseline="30000" dirty="0">
                              <a:solidFill>
                                <a:schemeClr val="tx1"/>
                              </a:solidFill>
                              <a:latin typeface="Avenir Next Medium" panose="020B0503020202020204" pitchFamily="34" charset="0"/>
                            </a:rPr>
                            <a:t>10</a:t>
                          </a:r>
                          <a:endParaRPr lang="en-US" b="1" i="0" dirty="0">
                            <a:solidFill>
                              <a:schemeClr val="tx1"/>
                            </a:solidFill>
                            <a:latin typeface="Avenir Next Medium" panose="020B0503020202020204" pitchFamily="34" charset="0"/>
                          </a:endParaRPr>
                        </a:p>
                      </a:txBody>
                      <a:tcPr/>
                    </a:tc>
                    <a:extLst>
                      <a:ext uri="{0D108BD9-81ED-4DB2-BD59-A6C34878D82A}">
                        <a16:rowId xmlns:a16="http://schemas.microsoft.com/office/drawing/2014/main" val="710922009"/>
                      </a:ext>
                    </a:extLst>
                  </a:tr>
                  <a:tr h="405557">
                    <a:tc>
                      <a:txBody>
                        <a:bodyPr/>
                        <a:lstStyle/>
                        <a:p>
                          <a:r>
                            <a:rPr lang="en-US" b="0" i="0" dirty="0">
                              <a:latin typeface="Avenir Next Medium" panose="020B0503020202020204" pitchFamily="34" charset="0"/>
                            </a:rPr>
                            <a:t>Multinomial Markov</a:t>
                          </a:r>
                        </a:p>
                      </a:txBody>
                      <a:tcPr/>
                    </a:tc>
                    <a:tc>
                      <a:txBody>
                        <a:bodyPr/>
                        <a:lstStyle/>
                        <a:p>
                          <a:pPr algn="r"/>
                          <a:r>
                            <a:rPr lang="en-US" b="1" i="0" dirty="0">
                              <a:latin typeface="Avenir Next Medium" panose="020B0503020202020204" pitchFamily="34" charset="0"/>
                            </a:rPr>
                            <a:t>2.37</a:t>
                          </a:r>
                          <a:endParaRPr lang="en-US" b="0" i="0" dirty="0">
                            <a:latin typeface="Avenir Next Medium" panose="020B0503020202020204" pitchFamily="34" charset="0"/>
                          </a:endParaRP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Medium" panose="02000503020000020003" pitchFamily="2" charset="0"/>
                            </a:rPr>
                            <a:t>3.6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5</a:t>
                          </a:r>
                          <a:endParaRPr lang="en-US" b="0" i="0" dirty="0">
                            <a:latin typeface="Avenir Medium" panose="02000503020000020003" pitchFamily="2" charset="0"/>
                          </a:endParaRP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Next Medium" panose="020B0503020202020204" pitchFamily="34" charset="0"/>
                            </a:rPr>
                            <a:t>2.7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7</a:t>
                          </a:r>
                          <a:endParaRPr lang="en-US" b="1" i="0" dirty="0">
                            <a:latin typeface="Avenir Next Medium" panose="020B0503020202020204" pitchFamily="34" charset="0"/>
                          </a:endParaRPr>
                        </a:p>
                      </a:txBody>
                      <a:tcPr/>
                    </a:tc>
                    <a:extLst>
                      <a:ext uri="{0D108BD9-81ED-4DB2-BD59-A6C34878D82A}">
                        <a16:rowId xmlns:a16="http://schemas.microsoft.com/office/drawing/2014/main" val="2476828739"/>
                      </a:ext>
                    </a:extLst>
                  </a:tr>
                  <a:tr h="446818">
                    <a:tc>
                      <a:txBody>
                        <a:bodyPr/>
                        <a:lstStyle/>
                        <a:p>
                          <a:r>
                            <a:rPr lang="en-US" b="0" i="0" dirty="0">
                              <a:latin typeface="Avenir Next Medium" panose="020B0503020202020204" pitchFamily="34" charset="0"/>
                            </a:rPr>
                            <a:t>ODE (Euler)</a:t>
                          </a:r>
                        </a:p>
                      </a:txBody>
                      <a:tcPr/>
                    </a:tc>
                    <a:tc>
                      <a:txBody>
                        <a:bodyPr/>
                        <a:lstStyle/>
                        <a:p>
                          <a:pPr algn="r"/>
                          <a:r>
                            <a:rPr lang="en-US" b="1" i="0" dirty="0">
                              <a:latin typeface="Avenir Next Medium" panose="020B0503020202020204" pitchFamily="34" charset="0"/>
                            </a:rPr>
                            <a:t>0.72</a:t>
                          </a:r>
                          <a:endParaRPr lang="en-US" b="0" i="0" dirty="0">
                            <a:latin typeface="Avenir Next Medium" panose="020B0503020202020204" pitchFamily="34" charset="0"/>
                          </a:endParaRPr>
                        </a:p>
                      </a:txBody>
                      <a:tcPr/>
                    </a:tc>
                    <a:tc>
                      <a:txBody>
                        <a:bodyPr/>
                        <a:lstStyle/>
                        <a:p>
                          <a:pPr algn="r"/>
                          <a:r>
                            <a:rPr lang="en-US" b="1" i="0" dirty="0">
                              <a:latin typeface="Avenir Next Medium" panose="020B0503020202020204" pitchFamily="34" charset="0"/>
                            </a:rPr>
                            <a:t>0</a:t>
                          </a:r>
                          <a:endParaRPr lang="en-US" b="0" i="0" dirty="0">
                            <a:latin typeface="Avenir Next Medium" panose="020B0503020202020204" pitchFamily="34" charset="0"/>
                          </a:endParaRPr>
                        </a:p>
                      </a:txBody>
                      <a:tcPr/>
                    </a:tc>
                    <a:tc>
                      <a:txBody>
                        <a:bodyPr/>
                        <a:lstStyle/>
                        <a:p>
                          <a:pPr algn="r"/>
                          <a:r>
                            <a:rPr lang="en-US" b="1" i="0" dirty="0">
                              <a:latin typeface="Avenir Next Medium" panose="020B0503020202020204" pitchFamily="34" charset="0"/>
                            </a:rPr>
                            <a:t>1.6 </a:t>
                          </a:r>
                          <a14:m>
                            <m:oMath xmlns:m="http://schemas.openxmlformats.org/officeDocument/2006/math">
                              <m:r>
                                <a:rPr lang="en-US" b="1" i="0" dirty="0">
                                  <a:latin typeface="Cambria Math" panose="02040503050406030204" pitchFamily="18" charset="0"/>
                                  <a:ea typeface="Cambria Math" panose="02040503050406030204" pitchFamily="18" charset="0"/>
                                </a:rPr>
                                <m:t>×</m:t>
                              </m:r>
                            </m:oMath>
                          </a14:m>
                          <a:r>
                            <a:rPr lang="en-US" b="1" i="0" dirty="0">
                              <a:latin typeface="Avenir Next Medium" panose="020B0503020202020204" pitchFamily="34" charset="0"/>
                            </a:rPr>
                            <a:t> 10</a:t>
                          </a:r>
                          <a:r>
                            <a:rPr lang="en-US" b="1" i="0" baseline="30000" dirty="0">
                              <a:latin typeface="Avenir Next Medium" panose="020B0503020202020204" pitchFamily="34" charset="0"/>
                            </a:rPr>
                            <a:t>6</a:t>
                          </a:r>
                          <a:endParaRPr lang="en-US" b="1" i="0" dirty="0">
                            <a:latin typeface="Avenir Next Medium" panose="020B0503020202020204" pitchFamily="34" charset="0"/>
                          </a:endParaRPr>
                        </a:p>
                      </a:txBody>
                      <a:tcPr/>
                    </a:tc>
                    <a:extLst>
                      <a:ext uri="{0D108BD9-81ED-4DB2-BD59-A6C34878D82A}">
                        <a16:rowId xmlns:a16="http://schemas.microsoft.com/office/drawing/2014/main" val="2594424091"/>
                      </a:ext>
                    </a:extLst>
                  </a:tr>
                </a:tbl>
              </a:graphicData>
            </a:graphic>
          </p:graphicFrame>
        </mc:Choice>
        <mc:Fallback xmlns="">
          <p:graphicFrame>
            <p:nvGraphicFramePr>
              <p:cNvPr id="3" name="Table 2">
                <a:extLst>
                  <a:ext uri="{FF2B5EF4-FFF2-40B4-BE49-F238E27FC236}">
                    <a16:creationId xmlns:a16="http://schemas.microsoft.com/office/drawing/2014/main" id="{9EDD72B8-1C9D-BE45-A6E1-BB905DF7DE9D}"/>
                  </a:ext>
                </a:extLst>
              </p:cNvPr>
              <p:cNvGraphicFramePr>
                <a:graphicFrameLocks noGrp="1"/>
              </p:cNvGraphicFramePr>
              <p:nvPr>
                <p:extLst>
                  <p:ext uri="{D42A27DB-BD31-4B8C-83A1-F6EECF244321}">
                    <p14:modId xmlns:p14="http://schemas.microsoft.com/office/powerpoint/2010/main" val="1249756736"/>
                  </p:ext>
                </p:extLst>
              </p:nvPr>
            </p:nvGraphicFramePr>
            <p:xfrm>
              <a:off x="1365101" y="2949687"/>
              <a:ext cx="10321684" cy="2586818"/>
            </p:xfrm>
            <a:graphic>
              <a:graphicData uri="http://schemas.openxmlformats.org/drawingml/2006/table">
                <a:tbl>
                  <a:tblPr firstRow="1" bandRow="1">
                    <a:tableStyleId>{5C22544A-7EE6-4342-B048-85BDC9FD1C3A}</a:tableStyleId>
                  </a:tblPr>
                  <a:tblGrid>
                    <a:gridCol w="2580421">
                      <a:extLst>
                        <a:ext uri="{9D8B030D-6E8A-4147-A177-3AD203B41FA5}">
                          <a16:colId xmlns:a16="http://schemas.microsoft.com/office/drawing/2014/main" val="866625547"/>
                        </a:ext>
                      </a:extLst>
                    </a:gridCol>
                    <a:gridCol w="2580421">
                      <a:extLst>
                        <a:ext uri="{9D8B030D-6E8A-4147-A177-3AD203B41FA5}">
                          <a16:colId xmlns:a16="http://schemas.microsoft.com/office/drawing/2014/main" val="1547468740"/>
                        </a:ext>
                      </a:extLst>
                    </a:gridCol>
                    <a:gridCol w="2580421">
                      <a:extLst>
                        <a:ext uri="{9D8B030D-6E8A-4147-A177-3AD203B41FA5}">
                          <a16:colId xmlns:a16="http://schemas.microsoft.com/office/drawing/2014/main" val="328471992"/>
                        </a:ext>
                      </a:extLst>
                    </a:gridCol>
                    <a:gridCol w="2580421">
                      <a:extLst>
                        <a:ext uri="{9D8B030D-6E8A-4147-A177-3AD203B41FA5}">
                          <a16:colId xmlns:a16="http://schemas.microsoft.com/office/drawing/2014/main" val="1674889779"/>
                        </a:ext>
                      </a:extLst>
                    </a:gridCol>
                  </a:tblGrid>
                  <a:tr h="916369">
                    <a:tc>
                      <a:txBody>
                        <a:bodyPr/>
                        <a:lstStyle/>
                        <a:p>
                          <a:r>
                            <a:rPr lang="en-US" sz="2400" b="1" i="0" dirty="0">
                              <a:solidFill>
                                <a:schemeClr val="bg1"/>
                              </a:solidFill>
                              <a:latin typeface="Avenir Next" panose="020B0503020202020204" pitchFamily="34" charset="0"/>
                            </a:rPr>
                            <a:t>Calbindin</a:t>
                          </a:r>
                        </a:p>
                      </a:txBody>
                      <a:tcPr/>
                    </a:tc>
                    <a:tc>
                      <a:txBody>
                        <a:bodyPr/>
                        <a:lstStyle/>
                        <a:p>
                          <a:pPr algn="r"/>
                          <a:r>
                            <a:rPr lang="en-US" b="1" i="0" dirty="0">
                              <a:latin typeface="Avenir Next" panose="020B0503020202020204" pitchFamily="34" charset="0"/>
                            </a:rPr>
                            <a:t>Runtime</a:t>
                          </a:r>
                        </a:p>
                      </a:txBody>
                      <a:tcPr/>
                    </a:tc>
                    <a:tc>
                      <a:txBody>
                        <a:bodyPr/>
                        <a:lstStyle/>
                        <a:p>
                          <a:pPr algn="r"/>
                          <a:r>
                            <a:rPr lang="en-US" b="1" i="0" dirty="0">
                              <a:latin typeface="Avenir Next" panose="020B0503020202020204" pitchFamily="34" charset="0"/>
                            </a:rPr>
                            <a:t>No. Pseudorandom Number Generator Calls (n</a:t>
                          </a:r>
                          <a:r>
                            <a:rPr lang="en-US" b="1" i="0" baseline="-25000" dirty="0">
                              <a:latin typeface="Avenir Next" panose="020B0503020202020204" pitchFamily="34" charset="0"/>
                            </a:rPr>
                            <a:t>PRNG</a:t>
                          </a:r>
                          <a:r>
                            <a:rPr lang="en-US" b="1" i="0" dirty="0">
                              <a:latin typeface="Avenir Next" panose="020B0503020202020204" pitchFamily="34" charset="0"/>
                            </a:rPr>
                            <a:t>)</a:t>
                          </a:r>
                        </a:p>
                      </a:txBody>
                      <a:tcPr/>
                    </a:tc>
                    <a:tc>
                      <a:txBody>
                        <a:bodyPr/>
                        <a:lstStyle/>
                        <a:p>
                          <a:pPr algn="r"/>
                          <a:r>
                            <a:rPr lang="en-US" b="1" i="0" dirty="0">
                              <a:latin typeface="Avenir Next" panose="020B0503020202020204" pitchFamily="34" charset="0"/>
                            </a:rPr>
                            <a:t>Total Floating-Point Operations (FLOPs)</a:t>
                          </a:r>
                        </a:p>
                      </a:txBody>
                      <a:tcPr/>
                    </a:tc>
                    <a:extLst>
                      <a:ext uri="{0D108BD9-81ED-4DB2-BD59-A6C34878D82A}">
                        <a16:rowId xmlns:a16="http://schemas.microsoft.com/office/drawing/2014/main" val="2832573488"/>
                      </a:ext>
                    </a:extLst>
                  </a:tr>
                  <a:tr h="412517">
                    <a:tc>
                      <a:txBody>
                        <a:bodyPr/>
                        <a:lstStyle/>
                        <a:p>
                          <a:r>
                            <a:rPr lang="en-US" b="0" i="0" dirty="0">
                              <a:latin typeface="Avenir Next Medium" panose="020B0503020202020204" pitchFamily="34" charset="0"/>
                            </a:rPr>
                            <a:t>MCell</a:t>
                          </a:r>
                        </a:p>
                      </a:txBody>
                      <a:tcPr/>
                    </a:tc>
                    <a:tc>
                      <a:txBody>
                        <a:bodyPr/>
                        <a:lstStyle/>
                        <a:p>
                          <a:pPr algn="r"/>
                          <a:r>
                            <a:rPr lang="en-US" b="1" i="0" dirty="0">
                              <a:latin typeface="Avenir Next Medium" panose="020B0503020202020204" pitchFamily="34" charset="0"/>
                            </a:rPr>
                            <a:t>29.34</a:t>
                          </a:r>
                          <a:endParaRPr lang="en-US" b="0" i="0" dirty="0">
                            <a:latin typeface="Avenir Next Medium" panose="020B0503020202020204" pitchFamily="34" charset="0"/>
                          </a:endParaRPr>
                        </a:p>
                      </a:txBody>
                      <a:tcPr/>
                    </a:tc>
                    <a:tc>
                      <a:txBody>
                        <a:bodyPr/>
                        <a:lstStyle/>
                        <a:p>
                          <a:endParaRPr lang="en-US"/>
                        </a:p>
                      </a:txBody>
                      <a:tcPr>
                        <a:blipFill>
                          <a:blip r:embed="rId4"/>
                          <a:stretch>
                            <a:fillRect l="-200000" t="-230303" r="-100490" b="-306061"/>
                          </a:stretch>
                        </a:blipFill>
                      </a:tcPr>
                    </a:tc>
                    <a:tc>
                      <a:txBody>
                        <a:bodyPr/>
                        <a:lstStyle/>
                        <a:p>
                          <a:endParaRPr lang="en-US"/>
                        </a:p>
                      </a:txBody>
                      <a:tcPr>
                        <a:blipFill>
                          <a:blip r:embed="rId4"/>
                          <a:stretch>
                            <a:fillRect l="-301478" t="-230303" r="-985" b="-306061"/>
                          </a:stretch>
                        </a:blipFill>
                      </a:tcPr>
                    </a:tc>
                    <a:extLst>
                      <a:ext uri="{0D108BD9-81ED-4DB2-BD59-A6C34878D82A}">
                        <a16:rowId xmlns:a16="http://schemas.microsoft.com/office/drawing/2014/main" val="1971902022"/>
                      </a:ext>
                    </a:extLst>
                  </a:tr>
                  <a:tr h="405557">
                    <a:tc>
                      <a:txBody>
                        <a:bodyPr/>
                        <a:lstStyle/>
                        <a:p>
                          <a:r>
                            <a:rPr lang="en-US" b="0" i="0" dirty="0">
                              <a:latin typeface="Avenir Next Medium" panose="020B0503020202020204" pitchFamily="34" charset="0"/>
                            </a:rPr>
                            <a:t>Standard Markov</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1" i="0" dirty="0">
                              <a:latin typeface="Avenir Next Medium" panose="020B0503020202020204" pitchFamily="34" charset="0"/>
                            </a:rPr>
                            <a:t>76.78</a:t>
                          </a:r>
                          <a:endParaRPr lang="en-US" b="0" i="0" dirty="0">
                            <a:latin typeface="Avenir Next Medium" panose="020B0503020202020204" pitchFamily="34" charset="0"/>
                          </a:endParaRPr>
                        </a:p>
                      </a:txBody>
                      <a:tcPr/>
                    </a:tc>
                    <a:tc>
                      <a:txBody>
                        <a:bodyPr/>
                        <a:lstStyle/>
                        <a:p>
                          <a:endParaRPr lang="en-US"/>
                        </a:p>
                      </a:txBody>
                      <a:tcPr>
                        <a:blipFill>
                          <a:blip r:embed="rId4"/>
                          <a:stretch>
                            <a:fillRect l="-200000" t="-340625" r="-100490" b="-215625"/>
                          </a:stretch>
                        </a:blipFill>
                      </a:tcPr>
                    </a:tc>
                    <a:tc>
                      <a:txBody>
                        <a:bodyPr/>
                        <a:lstStyle/>
                        <a:p>
                          <a:endParaRPr lang="en-US"/>
                        </a:p>
                      </a:txBody>
                      <a:tcPr>
                        <a:blipFill>
                          <a:blip r:embed="rId4"/>
                          <a:stretch>
                            <a:fillRect l="-301478" t="-340625" r="-985" b="-215625"/>
                          </a:stretch>
                        </a:blipFill>
                      </a:tcPr>
                    </a:tc>
                    <a:extLst>
                      <a:ext uri="{0D108BD9-81ED-4DB2-BD59-A6C34878D82A}">
                        <a16:rowId xmlns:a16="http://schemas.microsoft.com/office/drawing/2014/main" val="710922009"/>
                      </a:ext>
                    </a:extLst>
                  </a:tr>
                  <a:tr h="405557">
                    <a:tc>
                      <a:txBody>
                        <a:bodyPr/>
                        <a:lstStyle/>
                        <a:p>
                          <a:r>
                            <a:rPr lang="en-US" b="0" i="0" dirty="0">
                              <a:latin typeface="Avenir Next Medium" panose="020B0503020202020204" pitchFamily="34" charset="0"/>
                            </a:rPr>
                            <a:t>Multinomial Markov</a:t>
                          </a:r>
                        </a:p>
                      </a:txBody>
                      <a:tcPr/>
                    </a:tc>
                    <a:tc>
                      <a:txBody>
                        <a:bodyPr/>
                        <a:lstStyle/>
                        <a:p>
                          <a:pPr algn="r"/>
                          <a:r>
                            <a:rPr lang="en-US" b="1" i="0" dirty="0">
                              <a:latin typeface="Avenir Next Medium" panose="020B0503020202020204" pitchFamily="34" charset="0"/>
                            </a:rPr>
                            <a:t>2.37</a:t>
                          </a:r>
                          <a:endParaRPr lang="en-US" b="0" i="0" dirty="0">
                            <a:latin typeface="Avenir Next Medium" panose="020B0503020202020204" pitchFamily="34" charset="0"/>
                          </a:endParaRPr>
                        </a:p>
                      </a:txBody>
                      <a:tcPr/>
                    </a:tc>
                    <a:tc>
                      <a:txBody>
                        <a:bodyPr/>
                        <a:lstStyle/>
                        <a:p>
                          <a:endParaRPr lang="en-US"/>
                        </a:p>
                      </a:txBody>
                      <a:tcPr>
                        <a:blipFill>
                          <a:blip r:embed="rId4"/>
                          <a:stretch>
                            <a:fillRect l="-200000" t="-440625" r="-100490" b="-115625"/>
                          </a:stretch>
                        </a:blipFill>
                      </a:tcPr>
                    </a:tc>
                    <a:tc>
                      <a:txBody>
                        <a:bodyPr/>
                        <a:lstStyle/>
                        <a:p>
                          <a:endParaRPr lang="en-US"/>
                        </a:p>
                      </a:txBody>
                      <a:tcPr>
                        <a:blipFill>
                          <a:blip r:embed="rId4"/>
                          <a:stretch>
                            <a:fillRect l="-301478" t="-440625" r="-985" b="-115625"/>
                          </a:stretch>
                        </a:blipFill>
                      </a:tcPr>
                    </a:tc>
                    <a:extLst>
                      <a:ext uri="{0D108BD9-81ED-4DB2-BD59-A6C34878D82A}">
                        <a16:rowId xmlns:a16="http://schemas.microsoft.com/office/drawing/2014/main" val="2476828739"/>
                      </a:ext>
                    </a:extLst>
                  </a:tr>
                  <a:tr h="446818">
                    <a:tc>
                      <a:txBody>
                        <a:bodyPr/>
                        <a:lstStyle/>
                        <a:p>
                          <a:r>
                            <a:rPr lang="en-US" b="0" i="0" dirty="0">
                              <a:latin typeface="Avenir Next Medium" panose="020B0503020202020204" pitchFamily="34" charset="0"/>
                            </a:rPr>
                            <a:t>ODE (Euler)</a:t>
                          </a:r>
                        </a:p>
                      </a:txBody>
                      <a:tcPr/>
                    </a:tc>
                    <a:tc>
                      <a:txBody>
                        <a:bodyPr/>
                        <a:lstStyle/>
                        <a:p>
                          <a:pPr algn="r"/>
                          <a:r>
                            <a:rPr lang="en-US" b="1" i="0" dirty="0">
                              <a:latin typeface="Avenir Next Medium" panose="020B0503020202020204" pitchFamily="34" charset="0"/>
                            </a:rPr>
                            <a:t>0.72</a:t>
                          </a:r>
                          <a:endParaRPr lang="en-US" b="0" i="0" dirty="0">
                            <a:latin typeface="Avenir Next Medium" panose="020B0503020202020204" pitchFamily="34" charset="0"/>
                          </a:endParaRPr>
                        </a:p>
                      </a:txBody>
                      <a:tcPr/>
                    </a:tc>
                    <a:tc>
                      <a:txBody>
                        <a:bodyPr/>
                        <a:lstStyle/>
                        <a:p>
                          <a:pPr algn="r"/>
                          <a:r>
                            <a:rPr lang="en-US" b="1" i="0" dirty="0">
                              <a:latin typeface="Avenir Next Medium" panose="020B0503020202020204" pitchFamily="34" charset="0"/>
                            </a:rPr>
                            <a:t>0</a:t>
                          </a:r>
                          <a:endParaRPr lang="en-US" b="0" i="0" dirty="0">
                            <a:latin typeface="Avenir Next Medium" panose="020B0503020202020204" pitchFamily="34" charset="0"/>
                          </a:endParaRPr>
                        </a:p>
                      </a:txBody>
                      <a:tcPr/>
                    </a:tc>
                    <a:tc>
                      <a:txBody>
                        <a:bodyPr/>
                        <a:lstStyle/>
                        <a:p>
                          <a:endParaRPr lang="en-US"/>
                        </a:p>
                      </a:txBody>
                      <a:tcPr>
                        <a:blipFill>
                          <a:blip r:embed="rId4"/>
                          <a:stretch>
                            <a:fillRect l="-301478" t="-494286" r="-985" b="-5714"/>
                          </a:stretch>
                        </a:blipFill>
                      </a:tcPr>
                    </a:tc>
                    <a:extLst>
                      <a:ext uri="{0D108BD9-81ED-4DB2-BD59-A6C34878D82A}">
                        <a16:rowId xmlns:a16="http://schemas.microsoft.com/office/drawing/2014/main" val="2594424091"/>
                      </a:ext>
                    </a:extLst>
                  </a:tr>
                </a:tbl>
              </a:graphicData>
            </a:graphic>
          </p:graphicFrame>
        </mc:Fallback>
      </mc:AlternateContent>
      <p:sp>
        <p:nvSpPr>
          <p:cNvPr id="5" name="TextBox 4">
            <a:extLst>
              <a:ext uri="{FF2B5EF4-FFF2-40B4-BE49-F238E27FC236}">
                <a16:creationId xmlns:a16="http://schemas.microsoft.com/office/drawing/2014/main" id="{F89774A9-C5D3-DF4E-9C98-5B4277633AD8}"/>
              </a:ext>
            </a:extLst>
          </p:cNvPr>
          <p:cNvSpPr txBox="1"/>
          <p:nvPr/>
        </p:nvSpPr>
        <p:spPr>
          <a:xfrm>
            <a:off x="1365101" y="6327180"/>
            <a:ext cx="3236271" cy="307777"/>
          </a:xfrm>
          <a:prstGeom prst="rect">
            <a:avLst/>
          </a:prstGeom>
          <a:noFill/>
        </p:spPr>
        <p:txBody>
          <a:bodyPr wrap="none" rtlCol="0">
            <a:spAutoFit/>
          </a:bodyPr>
          <a:lstStyle/>
          <a:p>
            <a:pPr algn="l"/>
            <a:r>
              <a:rPr lang="en-US" sz="1400" baseline="30000" dirty="0">
                <a:solidFill>
                  <a:schemeClr val="tx1"/>
                </a:solidFill>
                <a:latin typeface="IBM Plex Sans" charset="0"/>
                <a:ea typeface="IBM Plex Sans" charset="0"/>
                <a:cs typeface="IBM Plex Sans" charset="0"/>
              </a:rPr>
              <a:t>*</a:t>
            </a:r>
            <a:r>
              <a:rPr lang="en-US" sz="1400" dirty="0">
                <a:solidFill>
                  <a:schemeClr val="tx1"/>
                </a:solidFill>
                <a:latin typeface="IBM Plex Sans" charset="0"/>
                <a:ea typeface="IBM Plex Sans" charset="0"/>
                <a:cs typeface="IBM Plex Sans" charset="0"/>
              </a:rPr>
              <a:t> accuracy loss with deterministic solution</a:t>
            </a:r>
            <a:endParaRPr lang="en-US" sz="1400" baseline="300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20697863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94BFC07-F73D-A24A-8E64-AA0FC1AA4130}"/>
              </a:ext>
            </a:extLst>
          </p:cNvPr>
          <p:cNvGraphicFramePr>
            <a:graphicFrameLocks noGrp="1"/>
          </p:cNvGraphicFramePr>
          <p:nvPr>
            <p:extLst>
              <p:ext uri="{D42A27DB-BD31-4B8C-83A1-F6EECF244321}">
                <p14:modId xmlns:p14="http://schemas.microsoft.com/office/powerpoint/2010/main" val="3294932819"/>
              </p:ext>
            </p:extLst>
          </p:nvPr>
        </p:nvGraphicFramePr>
        <p:xfrm>
          <a:off x="1365102" y="342209"/>
          <a:ext cx="10321683" cy="2302677"/>
        </p:xfrm>
        <a:graphic>
          <a:graphicData uri="http://schemas.openxmlformats.org/drawingml/2006/table">
            <a:tbl>
              <a:tblPr firstRow="1" bandRow="1">
                <a:tableStyleId>{5C22544A-7EE6-4342-B048-85BDC9FD1C3A}</a:tableStyleId>
              </a:tblPr>
              <a:tblGrid>
                <a:gridCol w="3440561">
                  <a:extLst>
                    <a:ext uri="{9D8B030D-6E8A-4147-A177-3AD203B41FA5}">
                      <a16:colId xmlns:a16="http://schemas.microsoft.com/office/drawing/2014/main" val="866625547"/>
                    </a:ext>
                  </a:extLst>
                </a:gridCol>
                <a:gridCol w="3440561">
                  <a:extLst>
                    <a:ext uri="{9D8B030D-6E8A-4147-A177-3AD203B41FA5}">
                      <a16:colId xmlns:a16="http://schemas.microsoft.com/office/drawing/2014/main" val="1547468740"/>
                    </a:ext>
                  </a:extLst>
                </a:gridCol>
                <a:gridCol w="3440561">
                  <a:extLst>
                    <a:ext uri="{9D8B030D-6E8A-4147-A177-3AD203B41FA5}">
                      <a16:colId xmlns:a16="http://schemas.microsoft.com/office/drawing/2014/main" val="1674889779"/>
                    </a:ext>
                  </a:extLst>
                </a:gridCol>
              </a:tblGrid>
              <a:tr h="393287">
                <a:tc>
                  <a:txBody>
                    <a:bodyPr/>
                    <a:lstStyle/>
                    <a:p>
                      <a:r>
                        <a:rPr lang="en-US" sz="2400" b="1" i="0" dirty="0">
                          <a:solidFill>
                            <a:schemeClr val="bg1"/>
                          </a:solidFill>
                          <a:latin typeface="Avenir Next" panose="020B0503020202020204" pitchFamily="34" charset="0"/>
                        </a:rPr>
                        <a:t>Complexity</a:t>
                      </a:r>
                    </a:p>
                  </a:txBody>
                  <a:tcPr/>
                </a:tc>
                <a:tc>
                  <a:txBody>
                    <a:bodyPr/>
                    <a:lstStyle/>
                    <a:p>
                      <a:pPr algn="r"/>
                      <a:r>
                        <a:rPr lang="en-US" b="1" i="0" dirty="0">
                          <a:latin typeface="Avenir Next" panose="020B0503020202020204" pitchFamily="34" charset="0"/>
                        </a:rPr>
                        <a:t>Time Complexity</a:t>
                      </a:r>
                    </a:p>
                  </a:txBody>
                  <a:tcPr/>
                </a:tc>
                <a:tc>
                  <a:txBody>
                    <a:bodyPr/>
                    <a:lstStyle/>
                    <a:p>
                      <a:pPr algn="r"/>
                      <a:r>
                        <a:rPr lang="en-US" b="1" i="0">
                          <a:latin typeface="Avenir Next" panose="020B0503020202020204" pitchFamily="34" charset="0"/>
                        </a:rPr>
                        <a:t>Space Complexity</a:t>
                      </a:r>
                      <a:endParaRPr lang="en-US" b="1" i="0" dirty="0">
                        <a:latin typeface="Avenir Next" panose="020B0503020202020204" pitchFamily="34" charset="0"/>
                      </a:endParaRPr>
                    </a:p>
                  </a:txBody>
                  <a:tcPr/>
                </a:tc>
                <a:extLst>
                  <a:ext uri="{0D108BD9-81ED-4DB2-BD59-A6C34878D82A}">
                    <a16:rowId xmlns:a16="http://schemas.microsoft.com/office/drawing/2014/main" val="2832573488"/>
                  </a:ext>
                </a:extLst>
              </a:tr>
              <a:tr h="455740">
                <a:tc>
                  <a:txBody>
                    <a:bodyPr/>
                    <a:lstStyle/>
                    <a:p>
                      <a:r>
                        <a:rPr lang="en-US" b="0" i="0" dirty="0">
                          <a:latin typeface="Avenir Medium" panose="02000503020000020003" pitchFamily="2" charset="0"/>
                        </a:rPr>
                        <a:t>MCell</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0" i="1" dirty="0">
                          <a:latin typeface="Avenir Medium" panose="02000503020000020003" pitchFamily="2" charset="0"/>
                        </a:rPr>
                        <a:t>O(b </a:t>
                      </a:r>
                      <a:r>
                        <a:rPr lang="en-US" b="0" i="1" baseline="0" dirty="0">
                          <a:latin typeface="Avenir Medium" panose="02000503020000020003" pitchFamily="2" charset="0"/>
                        </a:rPr>
                        <a:t>n t</a:t>
                      </a:r>
                      <a:r>
                        <a:rPr lang="en-US" b="0" i="1" dirty="0">
                          <a:latin typeface="Avenir Medium" panose="02000503020000020003" pitchFamily="2" charset="0"/>
                        </a:rPr>
                        <a:t>)</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0" i="1" dirty="0">
                          <a:latin typeface="Avenir Medium" panose="02000503020000020003" pitchFamily="2" charset="0"/>
                        </a:rPr>
                        <a:t>O(b </a:t>
                      </a:r>
                      <a:r>
                        <a:rPr lang="en-US" b="0" i="1" baseline="0" dirty="0">
                          <a:latin typeface="Avenir Medium" panose="02000503020000020003" pitchFamily="2" charset="0"/>
                        </a:rPr>
                        <a:t>n</a:t>
                      </a:r>
                      <a:r>
                        <a:rPr lang="en-US" b="0" i="1" baseline="-25000" dirty="0">
                          <a:latin typeface="Avenir Medium" panose="02000503020000020003" pitchFamily="2" charset="0"/>
                        </a:rPr>
                        <a:t> </a:t>
                      </a:r>
                      <a:r>
                        <a:rPr lang="en-US" b="0" i="0" baseline="0" dirty="0">
                          <a:latin typeface="Avenir Medium" panose="02000503020000020003" pitchFamily="2" charset="0"/>
                        </a:rPr>
                        <a:t>log</a:t>
                      </a:r>
                      <a:r>
                        <a:rPr lang="en-US" b="0" i="0" baseline="-25000" dirty="0">
                          <a:latin typeface="Avenir Medium" panose="02000503020000020003" pitchFamily="2" charset="0"/>
                        </a:rPr>
                        <a:t>2</a:t>
                      </a:r>
                      <a:r>
                        <a:rPr lang="en-US" b="0" i="1" baseline="0" dirty="0">
                          <a:latin typeface="Avenir Medium" panose="02000503020000020003" pitchFamily="2" charset="0"/>
                        </a:rPr>
                        <a:t>s)</a:t>
                      </a:r>
                      <a:endParaRPr lang="en-US" b="0" i="1" dirty="0">
                        <a:latin typeface="Avenir Medium" panose="02000503020000020003" pitchFamily="2" charset="0"/>
                      </a:endParaRPr>
                    </a:p>
                  </a:txBody>
                  <a:tcPr/>
                </a:tc>
                <a:extLst>
                  <a:ext uri="{0D108BD9-81ED-4DB2-BD59-A6C34878D82A}">
                    <a16:rowId xmlns:a16="http://schemas.microsoft.com/office/drawing/2014/main" val="1971902022"/>
                  </a:ext>
                </a:extLst>
              </a:tr>
              <a:tr h="448051">
                <a:tc>
                  <a:txBody>
                    <a:bodyPr/>
                    <a:lstStyle/>
                    <a:p>
                      <a:r>
                        <a:rPr lang="en-US" b="0" i="0" dirty="0">
                          <a:latin typeface="Avenir Medium" panose="02000503020000020003" pitchFamily="2" charset="0"/>
                        </a:rPr>
                        <a:t>Standard Markov</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0" i="1" dirty="0">
                          <a:latin typeface="Avenir Medium" panose="02000503020000020003" pitchFamily="2" charset="0"/>
                        </a:rPr>
                        <a:t>O(b </a:t>
                      </a:r>
                      <a:r>
                        <a:rPr lang="en-US" b="0" i="1" baseline="0" dirty="0">
                          <a:latin typeface="Avenir Medium" panose="02000503020000020003" pitchFamily="2" charset="0"/>
                        </a:rPr>
                        <a:t>n t)</a:t>
                      </a:r>
                      <a:endParaRPr lang="en-US" b="0" i="1" dirty="0">
                        <a:latin typeface="Avenir Medium" panose="02000503020000020003" pitchFamily="2" charset="0"/>
                      </a:endParaRP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0" i="1" dirty="0">
                          <a:latin typeface="Avenir Medium" panose="02000503020000020003" pitchFamily="2" charset="0"/>
                        </a:rPr>
                        <a:t>O(b </a:t>
                      </a:r>
                      <a:r>
                        <a:rPr lang="en-US" b="0" i="1" baseline="0" dirty="0">
                          <a:latin typeface="Avenir Medium" panose="02000503020000020003" pitchFamily="2" charset="0"/>
                        </a:rPr>
                        <a:t>n</a:t>
                      </a:r>
                      <a:r>
                        <a:rPr lang="en-US" b="0" i="1" baseline="-25000" dirty="0">
                          <a:latin typeface="Avenir Medium" panose="02000503020000020003" pitchFamily="2" charset="0"/>
                        </a:rPr>
                        <a:t> </a:t>
                      </a:r>
                      <a:r>
                        <a:rPr lang="en-US" b="0" i="0" baseline="0" dirty="0">
                          <a:latin typeface="Avenir Medium" panose="02000503020000020003" pitchFamily="2" charset="0"/>
                        </a:rPr>
                        <a:t>log</a:t>
                      </a:r>
                      <a:r>
                        <a:rPr lang="en-US" b="0" i="0" baseline="-25000" dirty="0">
                          <a:latin typeface="Avenir Medium" panose="02000503020000020003" pitchFamily="2" charset="0"/>
                        </a:rPr>
                        <a:t>2</a:t>
                      </a:r>
                      <a:r>
                        <a:rPr lang="en-US" b="0" i="1" baseline="0" dirty="0">
                          <a:latin typeface="Avenir Medium" panose="02000503020000020003" pitchFamily="2" charset="0"/>
                        </a:rPr>
                        <a:t>s)</a:t>
                      </a:r>
                      <a:endParaRPr lang="en-US" b="0" i="1" dirty="0">
                        <a:latin typeface="Avenir Medium" panose="02000503020000020003" pitchFamily="2" charset="0"/>
                      </a:endParaRPr>
                    </a:p>
                  </a:txBody>
                  <a:tcPr/>
                </a:tc>
                <a:extLst>
                  <a:ext uri="{0D108BD9-81ED-4DB2-BD59-A6C34878D82A}">
                    <a16:rowId xmlns:a16="http://schemas.microsoft.com/office/drawing/2014/main" val="710922009"/>
                  </a:ext>
                </a:extLst>
              </a:tr>
              <a:tr h="448051">
                <a:tc>
                  <a:txBody>
                    <a:bodyPr/>
                    <a:lstStyle/>
                    <a:p>
                      <a:r>
                        <a:rPr lang="en-US" b="0" i="0" dirty="0">
                          <a:latin typeface="Avenir Medium" panose="02000503020000020003" pitchFamily="2" charset="0"/>
                        </a:rPr>
                        <a:t>Multinomial Markov</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0" i="1" dirty="0">
                          <a:latin typeface="Avenir Medium" panose="02000503020000020003" pitchFamily="2" charset="0"/>
                        </a:rPr>
                        <a:t>O(b </a:t>
                      </a:r>
                      <a:r>
                        <a:rPr lang="en-US" b="0" i="1" baseline="0" dirty="0">
                          <a:latin typeface="Avenir Medium" panose="02000503020000020003" pitchFamily="2" charset="0"/>
                        </a:rPr>
                        <a:t>s t</a:t>
                      </a:r>
                      <a:r>
                        <a:rPr lang="en-US" b="0" i="1" dirty="0">
                          <a:latin typeface="Avenir Medium" panose="02000503020000020003" pitchFamily="2" charset="0"/>
                        </a:rPr>
                        <a:t>)</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0" i="1" dirty="0">
                          <a:latin typeface="Avenir Medium" panose="02000503020000020003" pitchFamily="2" charset="0"/>
                        </a:rPr>
                        <a:t>O(b s </a:t>
                      </a:r>
                      <a:r>
                        <a:rPr lang="en-US" b="0" i="0" baseline="0" dirty="0">
                          <a:latin typeface="Avenir Medium" panose="02000503020000020003" pitchFamily="2" charset="0"/>
                        </a:rPr>
                        <a:t>log</a:t>
                      </a:r>
                      <a:r>
                        <a:rPr lang="en-US" b="0" i="0" baseline="-25000" dirty="0">
                          <a:latin typeface="Avenir Medium" panose="02000503020000020003" pitchFamily="2" charset="0"/>
                        </a:rPr>
                        <a:t>2</a:t>
                      </a:r>
                      <a:r>
                        <a:rPr lang="en-US" b="0" i="1" baseline="0" dirty="0">
                          <a:latin typeface="Avenir Medium" panose="02000503020000020003" pitchFamily="2" charset="0"/>
                        </a:rPr>
                        <a:t>n</a:t>
                      </a:r>
                      <a:r>
                        <a:rPr lang="en-US" b="0" i="1" dirty="0">
                          <a:latin typeface="Avenir Medium" panose="02000503020000020003" pitchFamily="2" charset="0"/>
                        </a:rPr>
                        <a:t>)</a:t>
                      </a:r>
                    </a:p>
                  </a:txBody>
                  <a:tcPr/>
                </a:tc>
                <a:extLst>
                  <a:ext uri="{0D108BD9-81ED-4DB2-BD59-A6C34878D82A}">
                    <a16:rowId xmlns:a16="http://schemas.microsoft.com/office/drawing/2014/main" val="2476828739"/>
                  </a:ext>
                </a:extLst>
              </a:tr>
              <a:tr h="493635">
                <a:tc>
                  <a:txBody>
                    <a:bodyPr/>
                    <a:lstStyle/>
                    <a:p>
                      <a:r>
                        <a:rPr lang="en-US" b="0" i="0" dirty="0">
                          <a:latin typeface="Avenir Medium" panose="02000503020000020003" pitchFamily="2" charset="0"/>
                        </a:rPr>
                        <a:t>ODE (Euler)</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0" i="1" dirty="0">
                          <a:latin typeface="Avenir Medium" panose="02000503020000020003" pitchFamily="2" charset="0"/>
                        </a:rPr>
                        <a:t>O(b </a:t>
                      </a:r>
                      <a:r>
                        <a:rPr lang="en-US" b="0" i="1" baseline="0" dirty="0">
                          <a:latin typeface="Avenir Medium" panose="02000503020000020003" pitchFamily="2" charset="0"/>
                        </a:rPr>
                        <a:t>s t</a:t>
                      </a:r>
                      <a:r>
                        <a:rPr lang="en-US" b="0" i="1" dirty="0">
                          <a:latin typeface="Avenir Medium" panose="02000503020000020003" pitchFamily="2" charset="0"/>
                        </a:rPr>
                        <a:t>)</a:t>
                      </a:r>
                    </a:p>
                  </a:txBody>
                  <a:tcPr/>
                </a:tc>
                <a:tc>
                  <a:txBody>
                    <a:bodyPr/>
                    <a:lstStyle/>
                    <a:p>
                      <a:pPr marL="0" marR="0" lvl="0" indent="0" algn="r" defTabSz="914363" rtl="0" eaLnBrk="1" fontAlgn="auto" latinLnBrk="0" hangingPunct="1">
                        <a:lnSpc>
                          <a:spcPct val="100000"/>
                        </a:lnSpc>
                        <a:spcBef>
                          <a:spcPts val="0"/>
                        </a:spcBef>
                        <a:spcAft>
                          <a:spcPts val="0"/>
                        </a:spcAft>
                        <a:buClrTx/>
                        <a:buSzTx/>
                        <a:buFontTx/>
                        <a:buNone/>
                        <a:tabLst/>
                        <a:defRPr/>
                      </a:pPr>
                      <a:r>
                        <a:rPr lang="en-US" b="0" i="1" dirty="0">
                          <a:latin typeface="Avenir Medium" panose="02000503020000020003" pitchFamily="2" charset="0"/>
                        </a:rPr>
                        <a:t>O(b s </a:t>
                      </a:r>
                      <a:r>
                        <a:rPr lang="en-US" b="0" i="0" baseline="0" dirty="0">
                          <a:latin typeface="Avenir Medium" panose="02000503020000020003" pitchFamily="2" charset="0"/>
                        </a:rPr>
                        <a:t>log</a:t>
                      </a:r>
                      <a:r>
                        <a:rPr lang="en-US" b="0" i="0" baseline="-25000" dirty="0">
                          <a:latin typeface="Avenir Medium" panose="02000503020000020003" pitchFamily="2" charset="0"/>
                        </a:rPr>
                        <a:t>2</a:t>
                      </a:r>
                      <a:r>
                        <a:rPr lang="en-US" b="0" i="1" baseline="0" dirty="0">
                          <a:latin typeface="Avenir Medium" panose="02000503020000020003" pitchFamily="2" charset="0"/>
                        </a:rPr>
                        <a:t>n</a:t>
                      </a:r>
                      <a:r>
                        <a:rPr lang="en-US" b="0" i="1" dirty="0">
                          <a:latin typeface="Avenir Medium" panose="02000503020000020003" pitchFamily="2" charset="0"/>
                        </a:rPr>
                        <a:t>)</a:t>
                      </a:r>
                    </a:p>
                  </a:txBody>
                  <a:tcPr/>
                </a:tc>
                <a:extLst>
                  <a:ext uri="{0D108BD9-81ED-4DB2-BD59-A6C34878D82A}">
                    <a16:rowId xmlns:a16="http://schemas.microsoft.com/office/drawing/2014/main" val="2594424091"/>
                  </a:ext>
                </a:extLst>
              </a:tr>
            </a:tbl>
          </a:graphicData>
        </a:graphic>
      </p:graphicFrame>
      <p:sp>
        <p:nvSpPr>
          <p:cNvPr id="4" name="TextBox 3">
            <a:extLst>
              <a:ext uri="{FF2B5EF4-FFF2-40B4-BE49-F238E27FC236}">
                <a16:creationId xmlns:a16="http://schemas.microsoft.com/office/drawing/2014/main" id="{BE5551F2-8A9F-D04E-A284-F373E3895D62}"/>
              </a:ext>
            </a:extLst>
          </p:cNvPr>
          <p:cNvSpPr txBox="1"/>
          <p:nvPr/>
        </p:nvSpPr>
        <p:spPr>
          <a:xfrm>
            <a:off x="1365102" y="4096654"/>
            <a:ext cx="5981700" cy="2031325"/>
          </a:xfrm>
          <a:prstGeom prst="rect">
            <a:avLst/>
          </a:prstGeom>
          <a:noFill/>
        </p:spPr>
        <p:txBody>
          <a:bodyPr wrap="square" rtlCol="0">
            <a:spAutoFit/>
          </a:bodyPr>
          <a:lstStyle/>
          <a:p>
            <a:pPr marL="285750" indent="-285750">
              <a:buFontTx/>
              <a:buChar char="-"/>
            </a:pPr>
            <a:r>
              <a:rPr lang="en-US" dirty="0"/>
              <a:t>Markov – number of states (number of equations), number of molecules, number of adjacent/fan-out states, time </a:t>
            </a:r>
          </a:p>
          <a:p>
            <a:pPr marL="285750" indent="-285750">
              <a:buFontTx/>
              <a:buChar char="-"/>
            </a:pPr>
            <a:r>
              <a:rPr lang="en-US" dirty="0"/>
              <a:t>Multinomial/ODE – number of states, time (number of adjacent states?)</a:t>
            </a:r>
          </a:p>
          <a:p>
            <a:pPr marL="285750" indent="-285750">
              <a:buFontTx/>
              <a:buChar char="-"/>
            </a:pPr>
            <a:r>
              <a:rPr lang="en-US" dirty="0" err="1"/>
              <a:t>Mcell</a:t>
            </a:r>
            <a:endParaRPr lang="en-US" dirty="0"/>
          </a:p>
          <a:p>
            <a:pPr marL="285750" indent="-285750">
              <a:buFontTx/>
              <a:buChar char="-"/>
            </a:pPr>
            <a:r>
              <a:rPr lang="en-US" dirty="0"/>
              <a:t>O</a:t>
            </a:r>
          </a:p>
          <a:p>
            <a:endParaRPr lang="en-US" dirty="0"/>
          </a:p>
        </p:txBody>
      </p:sp>
      <p:sp>
        <p:nvSpPr>
          <p:cNvPr id="7" name="TextBox 6">
            <a:extLst>
              <a:ext uri="{FF2B5EF4-FFF2-40B4-BE49-F238E27FC236}">
                <a16:creationId xmlns:a16="http://schemas.microsoft.com/office/drawing/2014/main" id="{2CECD5FE-5ED3-AC46-87FB-E786AEEEAEDB}"/>
              </a:ext>
            </a:extLst>
          </p:cNvPr>
          <p:cNvSpPr txBox="1"/>
          <p:nvPr/>
        </p:nvSpPr>
        <p:spPr>
          <a:xfrm>
            <a:off x="1365102" y="2644886"/>
            <a:ext cx="10321683" cy="666849"/>
          </a:xfrm>
          <a:prstGeom prst="rect">
            <a:avLst/>
          </a:prstGeom>
          <a:noFill/>
        </p:spPr>
        <p:txBody>
          <a:bodyPr wrap="square" rtlCol="0">
            <a:spAutoFit/>
          </a:bodyPr>
          <a:lstStyle/>
          <a:p>
            <a:pPr algn="l"/>
            <a:r>
              <a:rPr lang="en-US" sz="2800" baseline="30000" dirty="0">
                <a:latin typeface="IBM Plex Sans" charset="0"/>
                <a:ea typeface="IBM Plex Sans" charset="0"/>
                <a:cs typeface="IBM Plex Sans" charset="0"/>
              </a:rPr>
              <a:t>n (total number of molecules), s (total number of states), b (number of branching states), t (number of timepoints)</a:t>
            </a:r>
            <a:endParaRPr lang="en-US" sz="2800" baseline="30000" dirty="0">
              <a:solidFill>
                <a:schemeClr val="tx1"/>
              </a:solidFill>
              <a:latin typeface="IBM Plex Sans" charset="0"/>
              <a:ea typeface="IBM Plex Sans" charset="0"/>
              <a:cs typeface="IBM Plex Sans" charset="0"/>
            </a:endParaRPr>
          </a:p>
        </p:txBody>
      </p:sp>
    </p:spTree>
    <p:extLst>
      <p:ext uri="{BB962C8B-B14F-4D97-AF65-F5344CB8AC3E}">
        <p14:creationId xmlns:p14="http://schemas.microsoft.com/office/powerpoint/2010/main" val="987939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2F637-4DDB-A540-A9A4-5BC5250F2878}"/>
              </a:ext>
            </a:extLst>
          </p:cNvPr>
          <p:cNvSpPr>
            <a:spLocks noGrp="1"/>
          </p:cNvSpPr>
          <p:nvPr>
            <p:ph type="title"/>
          </p:nvPr>
        </p:nvSpPr>
        <p:spPr>
          <a:xfrm>
            <a:off x="2335" y="-169464"/>
            <a:ext cx="10515600" cy="1325563"/>
          </a:xfrm>
        </p:spPr>
        <p:txBody>
          <a:bodyPr/>
          <a:lstStyle/>
          <a:p>
            <a:r>
              <a:rPr lang="en-US" b="1" dirty="0"/>
              <a:t>Action Potential and State Transitions</a:t>
            </a:r>
          </a:p>
        </p:txBody>
      </p:sp>
      <p:pic>
        <p:nvPicPr>
          <p:cNvPr id="4" name="Picture 3">
            <a:extLst>
              <a:ext uri="{FF2B5EF4-FFF2-40B4-BE49-F238E27FC236}">
                <a16:creationId xmlns:a16="http://schemas.microsoft.com/office/drawing/2014/main" id="{403038F4-A392-D243-B526-A37B284CB088}"/>
              </a:ext>
            </a:extLst>
          </p:cNvPr>
          <p:cNvPicPr>
            <a:picLocks noChangeAspect="1"/>
          </p:cNvPicPr>
          <p:nvPr/>
        </p:nvPicPr>
        <p:blipFill>
          <a:blip r:embed="rId3"/>
          <a:stretch>
            <a:fillRect/>
          </a:stretch>
        </p:blipFill>
        <p:spPr>
          <a:xfrm>
            <a:off x="286906" y="766773"/>
            <a:ext cx="4302446" cy="965427"/>
          </a:xfrm>
          <a:prstGeom prst="rect">
            <a:avLst/>
          </a:prstGeom>
        </p:spPr>
      </p:pic>
      <p:pic>
        <p:nvPicPr>
          <p:cNvPr id="5" name="Picture 4">
            <a:extLst>
              <a:ext uri="{FF2B5EF4-FFF2-40B4-BE49-F238E27FC236}">
                <a16:creationId xmlns:a16="http://schemas.microsoft.com/office/drawing/2014/main" id="{7CA5558B-853A-1A4D-98F1-55E02F124981}"/>
              </a:ext>
            </a:extLst>
          </p:cNvPr>
          <p:cNvPicPr>
            <a:picLocks noChangeAspect="1"/>
          </p:cNvPicPr>
          <p:nvPr/>
        </p:nvPicPr>
        <p:blipFill>
          <a:blip r:embed="rId4"/>
          <a:stretch>
            <a:fillRect/>
          </a:stretch>
        </p:blipFill>
        <p:spPr>
          <a:xfrm>
            <a:off x="5518141" y="783805"/>
            <a:ext cx="2909104" cy="1184970"/>
          </a:xfrm>
          <a:prstGeom prst="rect">
            <a:avLst/>
          </a:prstGeom>
        </p:spPr>
      </p:pic>
      <p:pic>
        <p:nvPicPr>
          <p:cNvPr id="17" name="Picture 16">
            <a:extLst>
              <a:ext uri="{FF2B5EF4-FFF2-40B4-BE49-F238E27FC236}">
                <a16:creationId xmlns:a16="http://schemas.microsoft.com/office/drawing/2014/main" id="{E8A0F59E-D2E8-284F-8809-E8209F1BEDA8}"/>
              </a:ext>
            </a:extLst>
          </p:cNvPr>
          <p:cNvPicPr>
            <a:picLocks noChangeAspect="1"/>
          </p:cNvPicPr>
          <p:nvPr/>
        </p:nvPicPr>
        <p:blipFill>
          <a:blip r:embed="rId5"/>
          <a:stretch>
            <a:fillRect/>
          </a:stretch>
        </p:blipFill>
        <p:spPr>
          <a:xfrm>
            <a:off x="9356035" y="0"/>
            <a:ext cx="2536549" cy="1948116"/>
          </a:xfrm>
          <a:prstGeom prst="rect">
            <a:avLst/>
          </a:prstGeom>
        </p:spPr>
      </p:pic>
      <p:pic>
        <p:nvPicPr>
          <p:cNvPr id="18" name="Picture 17">
            <a:extLst>
              <a:ext uri="{FF2B5EF4-FFF2-40B4-BE49-F238E27FC236}">
                <a16:creationId xmlns:a16="http://schemas.microsoft.com/office/drawing/2014/main" id="{079B0993-583D-4C44-86AB-E5095A1A06BB}"/>
              </a:ext>
            </a:extLst>
          </p:cNvPr>
          <p:cNvPicPr>
            <a:picLocks noChangeAspect="1"/>
          </p:cNvPicPr>
          <p:nvPr/>
        </p:nvPicPr>
        <p:blipFill>
          <a:blip r:embed="rId6"/>
          <a:stretch>
            <a:fillRect/>
          </a:stretch>
        </p:blipFill>
        <p:spPr>
          <a:xfrm>
            <a:off x="2" y="2021558"/>
            <a:ext cx="11905097" cy="4836446"/>
          </a:xfrm>
          <a:prstGeom prst="rect">
            <a:avLst/>
          </a:prstGeom>
        </p:spPr>
      </p:pic>
    </p:spTree>
    <p:extLst>
      <p:ext uri="{BB962C8B-B14F-4D97-AF65-F5344CB8AC3E}">
        <p14:creationId xmlns:p14="http://schemas.microsoft.com/office/powerpoint/2010/main" val="224285862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3"/>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854325" y="4175126"/>
            <a:ext cx="1866900" cy="19796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2" name="Picture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6350000" y="3270251"/>
            <a:ext cx="1200150" cy="868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363" name="Picture 45"/>
          <p:cNvPicPr>
            <a:picLocks noChangeAspect="1" noChangeArrowheads="1"/>
          </p:cNvPicPr>
          <p:nvPr/>
        </p:nvPicPr>
        <p:blipFill>
          <a:blip r:embed="rId4" cstate="print">
            <a:extLst>
              <a:ext uri="{28A0092B-C50C-407E-A947-70E740481C1C}">
                <a14:useLocalDpi xmlns:a14="http://schemas.microsoft.com/office/drawing/2010/main"/>
              </a:ext>
            </a:extLst>
          </a:blip>
          <a:srcRect b="16367"/>
          <a:stretch>
            <a:fillRect/>
          </a:stretch>
        </p:blipFill>
        <p:spPr bwMode="auto">
          <a:xfrm rot="-5718182">
            <a:off x="3487739" y="3163889"/>
            <a:ext cx="892175" cy="1127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grpSp>
        <p:nvGrpSpPr>
          <p:cNvPr id="15364" name="Group 1045"/>
          <p:cNvGrpSpPr>
            <a:grpSpLocks/>
          </p:cNvGrpSpPr>
          <p:nvPr/>
        </p:nvGrpSpPr>
        <p:grpSpPr bwMode="auto">
          <a:xfrm>
            <a:off x="5741988" y="4257676"/>
            <a:ext cx="1992312" cy="2074863"/>
            <a:chOff x="4984456" y="3883030"/>
            <a:chExt cx="1992125" cy="2074705"/>
          </a:xfrm>
        </p:grpSpPr>
        <p:sp>
          <p:nvSpPr>
            <p:cNvPr id="15403" name="Rectangle 2"/>
            <p:cNvSpPr>
              <a:spLocks noChangeArrowheads="1"/>
            </p:cNvSpPr>
            <p:nvPr/>
          </p:nvSpPr>
          <p:spPr bwMode="auto">
            <a:xfrm>
              <a:off x="5249543" y="3883030"/>
              <a:ext cx="1723863" cy="480976"/>
            </a:xfrm>
            <a:prstGeom prst="rect">
              <a:avLst/>
            </a:prstGeom>
            <a:solidFill>
              <a:srgbClr val="5B5B5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sp>
          <p:nvSpPr>
            <p:cNvPr id="15404" name="Rectangle 51"/>
            <p:cNvSpPr>
              <a:spLocks noChangeArrowheads="1"/>
            </p:cNvSpPr>
            <p:nvPr/>
          </p:nvSpPr>
          <p:spPr bwMode="auto">
            <a:xfrm>
              <a:off x="5247956" y="4365593"/>
              <a:ext cx="1728625" cy="415893"/>
            </a:xfrm>
            <a:prstGeom prst="rect">
              <a:avLst/>
            </a:prstGeom>
            <a:solidFill>
              <a:srgbClr val="BDD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sp>
          <p:nvSpPr>
            <p:cNvPr id="15405" name="AutoShape 7"/>
            <p:cNvSpPr>
              <a:spLocks noChangeArrowheads="1"/>
            </p:cNvSpPr>
            <p:nvPr/>
          </p:nvSpPr>
          <p:spPr bwMode="auto">
            <a:xfrm rot="5400000">
              <a:off x="5561456" y="4242576"/>
              <a:ext cx="200010" cy="439696"/>
            </a:xfrm>
            <a:prstGeom prst="flowChartDelay">
              <a:avLst/>
            </a:prstGeom>
            <a:solidFill>
              <a:srgbClr val="00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sp>
          <p:nvSpPr>
            <p:cNvPr id="15406" name="AutoShape 8"/>
            <p:cNvSpPr>
              <a:spLocks noChangeArrowheads="1"/>
            </p:cNvSpPr>
            <p:nvPr/>
          </p:nvSpPr>
          <p:spPr bwMode="auto">
            <a:xfrm rot="5400000">
              <a:off x="6507517" y="4242576"/>
              <a:ext cx="200010" cy="439696"/>
            </a:xfrm>
            <a:prstGeom prst="flowChartDelay">
              <a:avLst/>
            </a:prstGeom>
            <a:solidFill>
              <a:srgbClr val="00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sp>
          <p:nvSpPr>
            <p:cNvPr id="15407" name="Rectangle 54"/>
            <p:cNvSpPr>
              <a:spLocks noChangeArrowheads="1"/>
            </p:cNvSpPr>
            <p:nvPr/>
          </p:nvSpPr>
          <p:spPr bwMode="auto">
            <a:xfrm>
              <a:off x="5879722" y="4152884"/>
              <a:ext cx="506364" cy="176200"/>
            </a:xfrm>
            <a:prstGeom prst="rect">
              <a:avLst/>
            </a:prstGeom>
            <a:solidFill>
              <a:schemeClr val="hlink"/>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sp>
          <p:nvSpPr>
            <p:cNvPr id="15408" name="Text Box 13"/>
            <p:cNvSpPr txBox="1">
              <a:spLocks noChangeArrowheads="1"/>
            </p:cNvSpPr>
            <p:nvPr/>
          </p:nvSpPr>
          <p:spPr bwMode="auto">
            <a:xfrm>
              <a:off x="5220686" y="3894882"/>
              <a:ext cx="753519"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bg1"/>
                  </a:solidFill>
                </a:rPr>
                <a:t>Source</a:t>
              </a:r>
            </a:p>
          </p:txBody>
        </p:sp>
        <p:sp>
          <p:nvSpPr>
            <p:cNvPr id="15409" name="Rectangle 56"/>
            <p:cNvSpPr>
              <a:spLocks noChangeArrowheads="1"/>
            </p:cNvSpPr>
            <p:nvPr/>
          </p:nvSpPr>
          <p:spPr bwMode="auto">
            <a:xfrm>
              <a:off x="6059092" y="4049705"/>
              <a:ext cx="131751" cy="101592"/>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sp>
          <p:nvSpPr>
            <p:cNvPr id="15410" name="Rectangle 57"/>
            <p:cNvSpPr>
              <a:spLocks noChangeArrowheads="1"/>
            </p:cNvSpPr>
            <p:nvPr/>
          </p:nvSpPr>
          <p:spPr bwMode="auto">
            <a:xfrm>
              <a:off x="5589236" y="4202094"/>
              <a:ext cx="131751" cy="16032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sp>
          <p:nvSpPr>
            <p:cNvPr id="15411" name="Rectangle 58"/>
            <p:cNvSpPr>
              <a:spLocks noChangeArrowheads="1"/>
            </p:cNvSpPr>
            <p:nvPr/>
          </p:nvSpPr>
          <p:spPr bwMode="auto">
            <a:xfrm>
              <a:off x="6544822" y="4202094"/>
              <a:ext cx="130163" cy="160325"/>
            </a:xfrm>
            <a:prstGeom prst="rect">
              <a:avLst/>
            </a:prstGeom>
            <a:solidFill>
              <a:schemeClr val="accent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sp>
          <p:nvSpPr>
            <p:cNvPr id="15412" name="Text Box 19"/>
            <p:cNvSpPr txBox="1">
              <a:spLocks noChangeArrowheads="1"/>
            </p:cNvSpPr>
            <p:nvPr/>
          </p:nvSpPr>
          <p:spPr bwMode="auto">
            <a:xfrm>
              <a:off x="6309089" y="3911928"/>
              <a:ext cx="613695"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bg1"/>
                  </a:solidFill>
                </a:rPr>
                <a:t>Drain</a:t>
              </a:r>
            </a:p>
          </p:txBody>
        </p:sp>
        <p:sp>
          <p:nvSpPr>
            <p:cNvPr id="15413" name="Text Box 20"/>
            <p:cNvSpPr txBox="1">
              <a:spLocks noChangeArrowheads="1"/>
            </p:cNvSpPr>
            <p:nvPr/>
          </p:nvSpPr>
          <p:spPr bwMode="auto">
            <a:xfrm>
              <a:off x="5664266" y="4314361"/>
              <a:ext cx="932705"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chemeClr val="tx1"/>
                  </a:solidFill>
                </a:rPr>
                <a:t>MOSFET</a:t>
              </a:r>
            </a:p>
            <a:p>
              <a:pPr algn="ctr" eaLnBrk="1" hangingPunct="1"/>
              <a:r>
                <a:rPr lang="en-US" altLang="ja-JP" sz="1400">
                  <a:solidFill>
                    <a:schemeClr val="tx1"/>
                  </a:solidFill>
                </a:rPr>
                <a:t>channel</a:t>
              </a:r>
            </a:p>
          </p:txBody>
        </p:sp>
        <p:sp>
          <p:nvSpPr>
            <p:cNvPr id="15414" name="Rectangle 31"/>
            <p:cNvSpPr>
              <a:spLocks noChangeArrowheads="1"/>
            </p:cNvSpPr>
            <p:nvPr/>
          </p:nvSpPr>
          <p:spPr bwMode="auto">
            <a:xfrm>
              <a:off x="5432089" y="5465647"/>
              <a:ext cx="1393694" cy="125402"/>
            </a:xfrm>
            <a:prstGeom prst="rect">
              <a:avLst/>
            </a:prstGeom>
            <a:solidFill>
              <a:srgbClr val="1A148C"/>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pic>
          <p:nvPicPr>
            <p:cNvPr id="15415" name="Picture 3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431544" y="5048981"/>
              <a:ext cx="1394200" cy="4168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5416" name="Rectangle 33"/>
            <p:cNvSpPr>
              <a:spLocks noChangeArrowheads="1"/>
            </p:cNvSpPr>
            <p:nvPr/>
          </p:nvSpPr>
          <p:spPr bwMode="auto">
            <a:xfrm>
              <a:off x="5870198" y="5132298"/>
              <a:ext cx="517476" cy="458752"/>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nchor="ctr"/>
            <a:lstStyle/>
            <a:p>
              <a:pPr algn="ctr" eaLnBrk="1" hangingPunct="1"/>
              <a:endParaRPr lang="ja-JP" altLang="en-US"/>
            </a:p>
          </p:txBody>
        </p:sp>
        <p:sp>
          <p:nvSpPr>
            <p:cNvPr id="66" name="Line 34">
              <a:extLst>
                <a:ext uri="{FF2B5EF4-FFF2-40B4-BE49-F238E27FC236}">
                  <a16:creationId xmlns:a16="http://schemas.microsoft.com/office/drawing/2014/main" id="{38FB5F7A-E83E-F643-86D9-97EED6957D4D}"/>
                </a:ext>
              </a:extLst>
            </p:cNvPr>
            <p:cNvSpPr>
              <a:spLocks noChangeShapeType="1"/>
            </p:cNvSpPr>
            <p:nvPr/>
          </p:nvSpPr>
          <p:spPr bwMode="auto">
            <a:xfrm>
              <a:off x="5432089" y="4922764"/>
              <a:ext cx="0" cy="542884"/>
            </a:xfrm>
            <a:prstGeom prst="line">
              <a:avLst/>
            </a:prstGeom>
            <a:noFill/>
            <a:ln w="28575">
              <a:solidFill>
                <a:schemeClr val="tx1"/>
              </a:solidFill>
              <a:round/>
              <a:headEnd/>
              <a:tailEnd/>
            </a:ln>
          </p:spPr>
          <p:txBody>
            <a:bodyPr/>
            <a:lstStyle/>
            <a:p>
              <a:pPr algn="ctr" eaLnBrk="1" hangingPunct="1">
                <a:defRPr/>
              </a:pPr>
              <a:endParaRPr lang="en-US" sz="1050"/>
            </a:p>
          </p:txBody>
        </p:sp>
        <p:sp>
          <p:nvSpPr>
            <p:cNvPr id="67" name="Line 35">
              <a:extLst>
                <a:ext uri="{FF2B5EF4-FFF2-40B4-BE49-F238E27FC236}">
                  <a16:creationId xmlns:a16="http://schemas.microsoft.com/office/drawing/2014/main" id="{3A33D24E-0534-4241-994F-AA37740BF615}"/>
                </a:ext>
              </a:extLst>
            </p:cNvPr>
            <p:cNvSpPr>
              <a:spLocks noChangeShapeType="1"/>
            </p:cNvSpPr>
            <p:nvPr/>
          </p:nvSpPr>
          <p:spPr bwMode="auto">
            <a:xfrm>
              <a:off x="5432089" y="5465647"/>
              <a:ext cx="438109" cy="0"/>
            </a:xfrm>
            <a:prstGeom prst="line">
              <a:avLst/>
            </a:prstGeom>
            <a:noFill/>
            <a:ln w="28575">
              <a:solidFill>
                <a:schemeClr val="tx1"/>
              </a:solidFill>
              <a:round/>
              <a:headEnd/>
              <a:tailEnd/>
            </a:ln>
          </p:spPr>
          <p:txBody>
            <a:bodyPr/>
            <a:lstStyle/>
            <a:p>
              <a:pPr algn="ctr" eaLnBrk="1" hangingPunct="1">
                <a:defRPr/>
              </a:pPr>
              <a:endParaRPr lang="en-US" sz="1050"/>
            </a:p>
          </p:txBody>
        </p:sp>
        <p:sp>
          <p:nvSpPr>
            <p:cNvPr id="68" name="Line 36">
              <a:extLst>
                <a:ext uri="{FF2B5EF4-FFF2-40B4-BE49-F238E27FC236}">
                  <a16:creationId xmlns:a16="http://schemas.microsoft.com/office/drawing/2014/main" id="{D1AAD391-A8C1-9545-9773-BE4A8F40AC31}"/>
                </a:ext>
              </a:extLst>
            </p:cNvPr>
            <p:cNvSpPr>
              <a:spLocks noChangeShapeType="1"/>
            </p:cNvSpPr>
            <p:nvPr/>
          </p:nvSpPr>
          <p:spPr bwMode="auto">
            <a:xfrm flipV="1">
              <a:off x="5870198" y="5132298"/>
              <a:ext cx="0" cy="333350"/>
            </a:xfrm>
            <a:prstGeom prst="line">
              <a:avLst/>
            </a:prstGeom>
            <a:noFill/>
            <a:ln w="28575">
              <a:solidFill>
                <a:schemeClr val="tx1"/>
              </a:solidFill>
              <a:round/>
              <a:headEnd/>
              <a:tailEnd/>
            </a:ln>
          </p:spPr>
          <p:txBody>
            <a:bodyPr/>
            <a:lstStyle/>
            <a:p>
              <a:pPr algn="ctr" eaLnBrk="1" hangingPunct="1">
                <a:defRPr/>
              </a:pPr>
              <a:endParaRPr lang="en-US" sz="1050"/>
            </a:p>
          </p:txBody>
        </p:sp>
        <p:sp>
          <p:nvSpPr>
            <p:cNvPr id="69" name="Line 37">
              <a:extLst>
                <a:ext uri="{FF2B5EF4-FFF2-40B4-BE49-F238E27FC236}">
                  <a16:creationId xmlns:a16="http://schemas.microsoft.com/office/drawing/2014/main" id="{B40E4604-C56D-8747-A3FE-C8B11982329A}"/>
                </a:ext>
              </a:extLst>
            </p:cNvPr>
            <p:cNvSpPr>
              <a:spLocks noChangeShapeType="1"/>
            </p:cNvSpPr>
            <p:nvPr/>
          </p:nvSpPr>
          <p:spPr bwMode="auto">
            <a:xfrm>
              <a:off x="5870198" y="5132298"/>
              <a:ext cx="517476" cy="0"/>
            </a:xfrm>
            <a:prstGeom prst="line">
              <a:avLst/>
            </a:prstGeom>
            <a:noFill/>
            <a:ln w="28575">
              <a:solidFill>
                <a:schemeClr val="tx1"/>
              </a:solidFill>
              <a:round/>
              <a:headEnd/>
              <a:tailEnd/>
            </a:ln>
          </p:spPr>
          <p:txBody>
            <a:bodyPr/>
            <a:lstStyle/>
            <a:p>
              <a:pPr algn="ctr" eaLnBrk="1" hangingPunct="1">
                <a:defRPr/>
              </a:pPr>
              <a:endParaRPr lang="en-US" sz="1050"/>
            </a:p>
          </p:txBody>
        </p:sp>
        <p:sp>
          <p:nvSpPr>
            <p:cNvPr id="70" name="Line 38">
              <a:extLst>
                <a:ext uri="{FF2B5EF4-FFF2-40B4-BE49-F238E27FC236}">
                  <a16:creationId xmlns:a16="http://schemas.microsoft.com/office/drawing/2014/main" id="{FBBA4C2F-CB08-FD4F-8124-649692B660AE}"/>
                </a:ext>
              </a:extLst>
            </p:cNvPr>
            <p:cNvSpPr>
              <a:spLocks noChangeShapeType="1"/>
            </p:cNvSpPr>
            <p:nvPr/>
          </p:nvSpPr>
          <p:spPr bwMode="auto">
            <a:xfrm>
              <a:off x="6387674" y="5132298"/>
              <a:ext cx="0" cy="333350"/>
            </a:xfrm>
            <a:prstGeom prst="line">
              <a:avLst/>
            </a:prstGeom>
            <a:noFill/>
            <a:ln w="28575">
              <a:solidFill>
                <a:schemeClr val="tx1"/>
              </a:solidFill>
              <a:round/>
              <a:headEnd/>
              <a:tailEnd/>
            </a:ln>
          </p:spPr>
          <p:txBody>
            <a:bodyPr/>
            <a:lstStyle/>
            <a:p>
              <a:pPr algn="ctr" eaLnBrk="1" hangingPunct="1">
                <a:defRPr/>
              </a:pPr>
              <a:endParaRPr lang="en-US" sz="1050"/>
            </a:p>
          </p:txBody>
        </p:sp>
        <p:sp>
          <p:nvSpPr>
            <p:cNvPr id="71" name="Line 39">
              <a:extLst>
                <a:ext uri="{FF2B5EF4-FFF2-40B4-BE49-F238E27FC236}">
                  <a16:creationId xmlns:a16="http://schemas.microsoft.com/office/drawing/2014/main" id="{98739DCF-46D9-C24F-B8B2-B5282DEE7D6F}"/>
                </a:ext>
              </a:extLst>
            </p:cNvPr>
            <p:cNvSpPr>
              <a:spLocks noChangeShapeType="1"/>
            </p:cNvSpPr>
            <p:nvPr/>
          </p:nvSpPr>
          <p:spPr bwMode="auto">
            <a:xfrm>
              <a:off x="6387674" y="5465647"/>
              <a:ext cx="438109" cy="0"/>
            </a:xfrm>
            <a:prstGeom prst="line">
              <a:avLst/>
            </a:prstGeom>
            <a:noFill/>
            <a:ln w="28575">
              <a:solidFill>
                <a:schemeClr val="tx1"/>
              </a:solidFill>
              <a:round/>
              <a:headEnd/>
              <a:tailEnd/>
            </a:ln>
          </p:spPr>
          <p:txBody>
            <a:bodyPr/>
            <a:lstStyle/>
            <a:p>
              <a:pPr algn="ctr" eaLnBrk="1" hangingPunct="1">
                <a:defRPr/>
              </a:pPr>
              <a:endParaRPr lang="en-US" sz="1050"/>
            </a:p>
          </p:txBody>
        </p:sp>
        <p:sp>
          <p:nvSpPr>
            <p:cNvPr id="72" name="Line 40">
              <a:extLst>
                <a:ext uri="{FF2B5EF4-FFF2-40B4-BE49-F238E27FC236}">
                  <a16:creationId xmlns:a16="http://schemas.microsoft.com/office/drawing/2014/main" id="{85C248B3-F0D5-E644-B4BC-DAADAB959F05}"/>
                </a:ext>
              </a:extLst>
            </p:cNvPr>
            <p:cNvSpPr>
              <a:spLocks noChangeShapeType="1"/>
            </p:cNvSpPr>
            <p:nvPr/>
          </p:nvSpPr>
          <p:spPr bwMode="auto">
            <a:xfrm flipV="1">
              <a:off x="6825783" y="4922764"/>
              <a:ext cx="0" cy="542884"/>
            </a:xfrm>
            <a:prstGeom prst="line">
              <a:avLst/>
            </a:prstGeom>
            <a:noFill/>
            <a:ln w="28575">
              <a:solidFill>
                <a:schemeClr val="tx1"/>
              </a:solidFill>
              <a:round/>
              <a:headEnd/>
              <a:tailEnd/>
            </a:ln>
          </p:spPr>
          <p:txBody>
            <a:bodyPr/>
            <a:lstStyle/>
            <a:p>
              <a:pPr algn="ctr" eaLnBrk="1" hangingPunct="1">
                <a:defRPr/>
              </a:pPr>
              <a:endParaRPr lang="en-US" sz="1050"/>
            </a:p>
          </p:txBody>
        </p:sp>
        <p:sp>
          <p:nvSpPr>
            <p:cNvPr id="73" name="Line 41">
              <a:extLst>
                <a:ext uri="{FF2B5EF4-FFF2-40B4-BE49-F238E27FC236}">
                  <a16:creationId xmlns:a16="http://schemas.microsoft.com/office/drawing/2014/main" id="{D65D7B65-D61E-8245-8DA8-754601844B76}"/>
                </a:ext>
              </a:extLst>
            </p:cNvPr>
            <p:cNvSpPr>
              <a:spLocks noChangeShapeType="1"/>
            </p:cNvSpPr>
            <p:nvPr/>
          </p:nvSpPr>
          <p:spPr bwMode="auto">
            <a:xfrm flipV="1">
              <a:off x="5327324" y="4922764"/>
              <a:ext cx="0" cy="625427"/>
            </a:xfrm>
            <a:prstGeom prst="line">
              <a:avLst/>
            </a:prstGeom>
            <a:noFill/>
            <a:ln w="19050">
              <a:solidFill>
                <a:schemeClr val="tx1"/>
              </a:solidFill>
              <a:round/>
              <a:headEnd/>
              <a:tailEnd type="arrow" w="med" len="med"/>
            </a:ln>
          </p:spPr>
          <p:txBody>
            <a:bodyPr wrap="none" anchor="ctr"/>
            <a:lstStyle/>
            <a:p>
              <a:pPr algn="ctr" eaLnBrk="1" hangingPunct="1">
                <a:defRPr/>
              </a:pPr>
              <a:endParaRPr lang="en-US" sz="1050"/>
            </a:p>
          </p:txBody>
        </p:sp>
        <p:sp>
          <p:nvSpPr>
            <p:cNvPr id="15425" name="Text Box 42"/>
            <p:cNvSpPr txBox="1">
              <a:spLocks noChangeArrowheads="1"/>
            </p:cNvSpPr>
            <p:nvPr/>
          </p:nvSpPr>
          <p:spPr bwMode="auto">
            <a:xfrm rot="-5400000">
              <a:off x="4665304" y="5066588"/>
              <a:ext cx="946081"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spcBef>
                  <a:spcPct val="50000"/>
                </a:spcBef>
              </a:pPr>
              <a:r>
                <a:rPr lang="en-US" altLang="ja-JP" sz="1400" b="0">
                  <a:solidFill>
                    <a:schemeClr val="tx1"/>
                  </a:solidFill>
                </a:rPr>
                <a:t>Energy</a:t>
              </a:r>
            </a:p>
          </p:txBody>
        </p:sp>
        <p:sp>
          <p:nvSpPr>
            <p:cNvPr id="75" name="Line 43">
              <a:extLst>
                <a:ext uri="{FF2B5EF4-FFF2-40B4-BE49-F238E27FC236}">
                  <a16:creationId xmlns:a16="http://schemas.microsoft.com/office/drawing/2014/main" id="{6B0796E0-6AF8-234D-B045-27B31FDD163A}"/>
                </a:ext>
              </a:extLst>
            </p:cNvPr>
            <p:cNvSpPr>
              <a:spLocks noChangeShapeType="1"/>
            </p:cNvSpPr>
            <p:nvPr/>
          </p:nvSpPr>
          <p:spPr bwMode="auto">
            <a:xfrm>
              <a:off x="6132110" y="4951337"/>
              <a:ext cx="0" cy="515898"/>
            </a:xfrm>
            <a:prstGeom prst="line">
              <a:avLst/>
            </a:prstGeom>
            <a:noFill/>
            <a:ln w="38100">
              <a:solidFill>
                <a:schemeClr val="hlink"/>
              </a:solidFill>
              <a:round/>
              <a:headEnd/>
              <a:tailEnd type="triangle" w="med" len="med"/>
            </a:ln>
          </p:spPr>
          <p:txBody>
            <a:bodyPr wrap="none" anchor="ctr"/>
            <a:lstStyle/>
            <a:p>
              <a:pPr algn="ctr" eaLnBrk="1" hangingPunct="1">
                <a:defRPr/>
              </a:pPr>
              <a:endParaRPr lang="en-US" sz="1050"/>
            </a:p>
          </p:txBody>
        </p:sp>
        <p:sp>
          <p:nvSpPr>
            <p:cNvPr id="15427" name="Text Box 44"/>
            <p:cNvSpPr txBox="1">
              <a:spLocks noChangeArrowheads="1"/>
            </p:cNvSpPr>
            <p:nvPr/>
          </p:nvSpPr>
          <p:spPr bwMode="auto">
            <a:xfrm rot="-5400000">
              <a:off x="5580162" y="5147364"/>
              <a:ext cx="971648" cy="6490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a:lnSpc>
                  <a:spcPts val="2300"/>
                </a:lnSpc>
              </a:pPr>
              <a:r>
                <a:rPr lang="en-US" altLang="ja-JP" sz="1400" b="0">
                  <a:solidFill>
                    <a:schemeClr val="hlink"/>
                  </a:solidFill>
                </a:rPr>
                <a:t>Gate voltage</a:t>
              </a:r>
            </a:p>
          </p:txBody>
        </p:sp>
      </p:grpSp>
      <p:sp>
        <p:nvSpPr>
          <p:cNvPr id="15365" name="Text Box 20"/>
          <p:cNvSpPr txBox="1">
            <a:spLocks noChangeArrowheads="1"/>
          </p:cNvSpPr>
          <p:nvPr/>
        </p:nvSpPr>
        <p:spPr bwMode="auto">
          <a:xfrm>
            <a:off x="3222626" y="4995864"/>
            <a:ext cx="15414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rgbClr val="FF3399"/>
                </a:solidFill>
              </a:rPr>
              <a:t>Ion channel</a:t>
            </a:r>
          </a:p>
        </p:txBody>
      </p:sp>
      <p:pic>
        <p:nvPicPr>
          <p:cNvPr id="15366" name="Picture 91"/>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3468689" y="1908176"/>
            <a:ext cx="903287" cy="1273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67" name="Text Box 20"/>
          <p:cNvSpPr txBox="1">
            <a:spLocks noChangeArrowheads="1"/>
          </p:cNvSpPr>
          <p:nvPr/>
        </p:nvSpPr>
        <p:spPr bwMode="auto">
          <a:xfrm>
            <a:off x="4460876" y="4457700"/>
            <a:ext cx="154146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rgbClr val="0000FF"/>
                </a:solidFill>
              </a:rPr>
              <a:t>Channels</a:t>
            </a:r>
          </a:p>
        </p:txBody>
      </p:sp>
      <p:sp>
        <p:nvSpPr>
          <p:cNvPr id="15368" name="Text Box 20"/>
          <p:cNvSpPr txBox="1">
            <a:spLocks noChangeArrowheads="1"/>
          </p:cNvSpPr>
          <p:nvPr/>
        </p:nvSpPr>
        <p:spPr bwMode="auto">
          <a:xfrm>
            <a:off x="4460876" y="3484564"/>
            <a:ext cx="154146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rgbClr val="0000FF"/>
                </a:solidFill>
              </a:rPr>
              <a:t>Synapses</a:t>
            </a:r>
          </a:p>
        </p:txBody>
      </p:sp>
      <p:sp>
        <p:nvSpPr>
          <p:cNvPr id="15369" name="Text Box 20"/>
          <p:cNvSpPr txBox="1">
            <a:spLocks noChangeArrowheads="1"/>
          </p:cNvSpPr>
          <p:nvPr/>
        </p:nvSpPr>
        <p:spPr bwMode="auto">
          <a:xfrm>
            <a:off x="4460876" y="2647951"/>
            <a:ext cx="154146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rgbClr val="0000FF"/>
                </a:solidFill>
              </a:rPr>
              <a:t>Neurons</a:t>
            </a:r>
          </a:p>
        </p:txBody>
      </p:sp>
      <p:sp>
        <p:nvSpPr>
          <p:cNvPr id="15370" name="Text Box 20"/>
          <p:cNvSpPr txBox="1">
            <a:spLocks noChangeArrowheads="1"/>
          </p:cNvSpPr>
          <p:nvPr/>
        </p:nvSpPr>
        <p:spPr bwMode="auto">
          <a:xfrm>
            <a:off x="4460876" y="2203451"/>
            <a:ext cx="154146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rgbClr val="0000FF"/>
                </a:solidFill>
              </a:rPr>
              <a:t>Networks</a:t>
            </a:r>
          </a:p>
        </p:txBody>
      </p:sp>
      <p:sp>
        <p:nvSpPr>
          <p:cNvPr id="15371" name="Text Box 20"/>
          <p:cNvSpPr txBox="1">
            <a:spLocks noChangeArrowheads="1"/>
          </p:cNvSpPr>
          <p:nvPr/>
        </p:nvSpPr>
        <p:spPr bwMode="auto">
          <a:xfrm>
            <a:off x="4460876" y="1733551"/>
            <a:ext cx="154146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rgbClr val="0000FF"/>
                </a:solidFill>
              </a:rPr>
              <a:t>Maps</a:t>
            </a:r>
          </a:p>
        </p:txBody>
      </p:sp>
      <p:sp>
        <p:nvSpPr>
          <p:cNvPr id="15372" name="Text Box 20"/>
          <p:cNvSpPr txBox="1">
            <a:spLocks noChangeArrowheads="1"/>
          </p:cNvSpPr>
          <p:nvPr/>
        </p:nvSpPr>
        <p:spPr bwMode="auto">
          <a:xfrm>
            <a:off x="4460876" y="1316039"/>
            <a:ext cx="154146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rgbClr val="0000FF"/>
                </a:solidFill>
              </a:rPr>
              <a:t>Systems</a:t>
            </a:r>
          </a:p>
        </p:txBody>
      </p:sp>
      <p:sp>
        <p:nvSpPr>
          <p:cNvPr id="15373" name="Text Box 20"/>
          <p:cNvSpPr txBox="1">
            <a:spLocks noChangeArrowheads="1"/>
          </p:cNvSpPr>
          <p:nvPr/>
        </p:nvSpPr>
        <p:spPr bwMode="auto">
          <a:xfrm>
            <a:off x="4460876" y="889000"/>
            <a:ext cx="154146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rgbClr val="0000FF"/>
                </a:solidFill>
              </a:rPr>
              <a:t>Brain</a:t>
            </a:r>
          </a:p>
        </p:txBody>
      </p:sp>
      <p:pic>
        <p:nvPicPr>
          <p:cNvPr id="15374" name="Picture 1008"/>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auto">
          <a:xfrm>
            <a:off x="3417889" y="708025"/>
            <a:ext cx="992187" cy="920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75" name="Text Box 20"/>
          <p:cNvSpPr txBox="1">
            <a:spLocks noChangeArrowheads="1"/>
          </p:cNvSpPr>
          <p:nvPr/>
        </p:nvSpPr>
        <p:spPr bwMode="auto">
          <a:xfrm>
            <a:off x="4460876" y="5445125"/>
            <a:ext cx="1541463" cy="338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rgbClr val="0000FF"/>
                </a:solidFill>
              </a:rPr>
              <a:t>Carriers</a:t>
            </a:r>
          </a:p>
        </p:txBody>
      </p:sp>
      <p:sp>
        <p:nvSpPr>
          <p:cNvPr id="15376" name="Text Box 20"/>
          <p:cNvSpPr txBox="1">
            <a:spLocks noChangeArrowheads="1"/>
          </p:cNvSpPr>
          <p:nvPr/>
        </p:nvSpPr>
        <p:spPr bwMode="auto">
          <a:xfrm>
            <a:off x="4460876" y="5665789"/>
            <a:ext cx="15414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accent1"/>
                </a:solidFill>
              </a:rPr>
              <a:t>1 Å</a:t>
            </a:r>
          </a:p>
        </p:txBody>
      </p:sp>
      <p:sp>
        <p:nvSpPr>
          <p:cNvPr id="15377" name="Text Box 20"/>
          <p:cNvSpPr txBox="1">
            <a:spLocks noChangeArrowheads="1"/>
          </p:cNvSpPr>
          <p:nvPr/>
        </p:nvSpPr>
        <p:spPr bwMode="auto">
          <a:xfrm>
            <a:off x="4460876" y="4667251"/>
            <a:ext cx="15414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accent1"/>
                </a:solidFill>
              </a:rPr>
              <a:t>10 nm</a:t>
            </a:r>
          </a:p>
        </p:txBody>
      </p:sp>
      <p:sp>
        <p:nvSpPr>
          <p:cNvPr id="15378" name="Text Box 20"/>
          <p:cNvSpPr txBox="1">
            <a:spLocks noChangeArrowheads="1"/>
          </p:cNvSpPr>
          <p:nvPr/>
        </p:nvSpPr>
        <p:spPr bwMode="auto">
          <a:xfrm>
            <a:off x="4460876" y="3686176"/>
            <a:ext cx="15414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accent1"/>
                </a:solidFill>
              </a:rPr>
              <a:t>1 </a:t>
            </a:r>
            <a:r>
              <a:rPr lang="en-US" altLang="ja-JP" sz="1400" b="0">
                <a:solidFill>
                  <a:schemeClr val="accent1"/>
                </a:solidFill>
                <a:latin typeface="Symbol" charset="0"/>
              </a:rPr>
              <a:t>m</a:t>
            </a:r>
            <a:r>
              <a:rPr lang="en-US" altLang="ja-JP" sz="1400" b="0">
                <a:solidFill>
                  <a:schemeClr val="accent1"/>
                </a:solidFill>
              </a:rPr>
              <a:t>m</a:t>
            </a:r>
          </a:p>
        </p:txBody>
      </p:sp>
      <p:sp>
        <p:nvSpPr>
          <p:cNvPr id="15379" name="Text Box 20"/>
          <p:cNvSpPr txBox="1">
            <a:spLocks noChangeArrowheads="1"/>
          </p:cNvSpPr>
          <p:nvPr/>
        </p:nvSpPr>
        <p:spPr bwMode="auto">
          <a:xfrm>
            <a:off x="4460876" y="2849564"/>
            <a:ext cx="15414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accent1"/>
                </a:solidFill>
              </a:rPr>
              <a:t>100 </a:t>
            </a:r>
            <a:r>
              <a:rPr lang="en-US" altLang="ja-JP" sz="1400" b="0">
                <a:solidFill>
                  <a:schemeClr val="accent1"/>
                </a:solidFill>
                <a:latin typeface="Symbol" charset="0"/>
              </a:rPr>
              <a:t>m</a:t>
            </a:r>
            <a:r>
              <a:rPr lang="en-US" altLang="ja-JP" sz="1400" b="0">
                <a:solidFill>
                  <a:schemeClr val="accent1"/>
                </a:solidFill>
              </a:rPr>
              <a:t>m</a:t>
            </a:r>
          </a:p>
        </p:txBody>
      </p:sp>
      <p:pic>
        <p:nvPicPr>
          <p:cNvPr id="15380" name="Picture 1"/>
          <p:cNvPicPr>
            <a:picLocks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332539" y="776289"/>
            <a:ext cx="758825" cy="75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81" name="Text Box 20"/>
          <p:cNvSpPr txBox="1">
            <a:spLocks noChangeArrowheads="1"/>
          </p:cNvSpPr>
          <p:nvPr/>
        </p:nvSpPr>
        <p:spPr bwMode="auto">
          <a:xfrm>
            <a:off x="4460876" y="1928814"/>
            <a:ext cx="15414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accent1"/>
                </a:solidFill>
              </a:rPr>
              <a:t>1 cm</a:t>
            </a:r>
          </a:p>
        </p:txBody>
      </p:sp>
      <p:sp>
        <p:nvSpPr>
          <p:cNvPr id="15382" name="Text Box 20"/>
          <p:cNvSpPr txBox="1">
            <a:spLocks noChangeArrowheads="1"/>
          </p:cNvSpPr>
          <p:nvPr/>
        </p:nvSpPr>
        <p:spPr bwMode="auto">
          <a:xfrm>
            <a:off x="4460876" y="1057276"/>
            <a:ext cx="15414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accent1"/>
                </a:solidFill>
              </a:rPr>
              <a:t>1 m</a:t>
            </a:r>
          </a:p>
        </p:txBody>
      </p:sp>
      <p:cxnSp>
        <p:nvCxnSpPr>
          <p:cNvPr id="15383" name="Straight Arrow Connector 1017"/>
          <p:cNvCxnSpPr>
            <a:cxnSpLocks noChangeShapeType="1"/>
          </p:cNvCxnSpPr>
          <p:nvPr/>
        </p:nvCxnSpPr>
        <p:spPr bwMode="auto">
          <a:xfrm>
            <a:off x="2752725" y="811214"/>
            <a:ext cx="0" cy="5240337"/>
          </a:xfrm>
          <a:prstGeom prst="straightConnector1">
            <a:avLst/>
          </a:prstGeom>
          <a:noFill/>
          <a:ln w="76200">
            <a:solidFill>
              <a:srgbClr val="FE8D8B"/>
            </a:solidFill>
            <a:round/>
            <a:headEnd/>
            <a:tailEnd type="arrow" w="med" len="med"/>
          </a:ln>
          <a:extLst>
            <a:ext uri="{909E8E84-426E-40dd-AFC4-6F175D3DCCD1}">
              <a14:hiddenFill xmlns:a14="http://schemas.microsoft.com/office/drawing/2010/main" xmlns="">
                <a:noFill/>
              </a14:hiddenFill>
            </a:ext>
          </a:extLst>
        </p:spPr>
      </p:cxnSp>
      <p:cxnSp>
        <p:nvCxnSpPr>
          <p:cNvPr id="15384" name="Straight Arrow Connector 1041"/>
          <p:cNvCxnSpPr>
            <a:cxnSpLocks noChangeShapeType="1"/>
          </p:cNvCxnSpPr>
          <p:nvPr/>
        </p:nvCxnSpPr>
        <p:spPr bwMode="auto">
          <a:xfrm flipV="1">
            <a:off x="7926388" y="809625"/>
            <a:ext cx="0" cy="5240338"/>
          </a:xfrm>
          <a:prstGeom prst="straightConnector1">
            <a:avLst/>
          </a:prstGeom>
          <a:noFill/>
          <a:ln w="76200">
            <a:solidFill>
              <a:srgbClr val="FE8D8B"/>
            </a:solidFill>
            <a:round/>
            <a:headEnd/>
            <a:tailEnd type="arrow" w="med" len="med"/>
          </a:ln>
          <a:extLst>
            <a:ext uri="{909E8E84-426E-40dd-AFC4-6F175D3DCCD1}">
              <a14:hiddenFill xmlns:a14="http://schemas.microsoft.com/office/drawing/2010/main" xmlns="">
                <a:noFill/>
              </a14:hiddenFill>
            </a:ext>
          </a:extLst>
        </p:spPr>
      </p:cxnSp>
      <p:sp>
        <p:nvSpPr>
          <p:cNvPr id="15385" name="Text Box 13"/>
          <p:cNvSpPr txBox="1">
            <a:spLocks noChangeArrowheads="1"/>
          </p:cNvSpPr>
          <p:nvPr/>
        </p:nvSpPr>
        <p:spPr bwMode="auto">
          <a:xfrm>
            <a:off x="6596064" y="4167189"/>
            <a:ext cx="5746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bg1"/>
                </a:solidFill>
              </a:rPr>
              <a:t>Gate</a:t>
            </a:r>
          </a:p>
        </p:txBody>
      </p:sp>
      <p:sp>
        <p:nvSpPr>
          <p:cNvPr id="15386" name="Text Box 20"/>
          <p:cNvSpPr txBox="1">
            <a:spLocks noChangeArrowheads="1"/>
          </p:cNvSpPr>
          <p:nvPr/>
        </p:nvSpPr>
        <p:spPr bwMode="auto">
          <a:xfrm rot="5400000">
            <a:off x="1604169" y="3183732"/>
            <a:ext cx="186531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2000">
                <a:solidFill>
                  <a:srgbClr val="FE8D8B"/>
                </a:solidFill>
              </a:rPr>
              <a:t>Analysis</a:t>
            </a:r>
          </a:p>
        </p:txBody>
      </p:sp>
      <p:sp>
        <p:nvSpPr>
          <p:cNvPr id="15387" name="Text Box 20"/>
          <p:cNvSpPr txBox="1">
            <a:spLocks noChangeArrowheads="1"/>
          </p:cNvSpPr>
          <p:nvPr/>
        </p:nvSpPr>
        <p:spPr bwMode="auto">
          <a:xfrm rot="-5400000">
            <a:off x="7203282" y="3183732"/>
            <a:ext cx="1865313"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2000">
                <a:solidFill>
                  <a:srgbClr val="FE8D8B"/>
                </a:solidFill>
              </a:rPr>
              <a:t>Synthesis</a:t>
            </a:r>
          </a:p>
        </p:txBody>
      </p:sp>
      <p:cxnSp>
        <p:nvCxnSpPr>
          <p:cNvPr id="15388" name="Straight Arrow Connector 1048"/>
          <p:cNvCxnSpPr>
            <a:cxnSpLocks noChangeShapeType="1"/>
          </p:cNvCxnSpPr>
          <p:nvPr/>
        </p:nvCxnSpPr>
        <p:spPr bwMode="auto">
          <a:xfrm rot="-5400000">
            <a:off x="5335588" y="3898900"/>
            <a:ext cx="0" cy="4705350"/>
          </a:xfrm>
          <a:prstGeom prst="straightConnector1">
            <a:avLst/>
          </a:prstGeom>
          <a:noFill/>
          <a:ln w="76200">
            <a:solidFill>
              <a:schemeClr val="accent1"/>
            </a:solidFill>
            <a:round/>
            <a:headEnd/>
            <a:tailEnd type="arrow" w="med" len="med"/>
          </a:ln>
          <a:extLst>
            <a:ext uri="{909E8E84-426E-40dd-AFC4-6F175D3DCCD1}">
              <a14:hiddenFill xmlns:a14="http://schemas.microsoft.com/office/drawing/2010/main" xmlns="">
                <a:noFill/>
              </a14:hiddenFill>
            </a:ext>
          </a:extLst>
        </p:spPr>
      </p:cxnSp>
      <p:cxnSp>
        <p:nvCxnSpPr>
          <p:cNvPr id="15389" name="Straight Arrow Connector 1050"/>
          <p:cNvCxnSpPr>
            <a:cxnSpLocks noChangeShapeType="1"/>
          </p:cNvCxnSpPr>
          <p:nvPr/>
        </p:nvCxnSpPr>
        <p:spPr bwMode="auto">
          <a:xfrm rot="5400000" flipH="1">
            <a:off x="5335588" y="-1762125"/>
            <a:ext cx="0" cy="4705350"/>
          </a:xfrm>
          <a:prstGeom prst="straightConnector1">
            <a:avLst/>
          </a:prstGeom>
          <a:noFill/>
          <a:ln w="76200">
            <a:solidFill>
              <a:schemeClr val="accent1"/>
            </a:solidFill>
            <a:round/>
            <a:headEnd/>
            <a:tailEnd type="arrow" w="med" len="med"/>
          </a:ln>
          <a:extLst>
            <a:ext uri="{909E8E84-426E-40dd-AFC4-6F175D3DCCD1}">
              <a14:hiddenFill xmlns:a14="http://schemas.microsoft.com/office/drawing/2010/main" xmlns="">
                <a:noFill/>
              </a14:hiddenFill>
            </a:ext>
          </a:extLst>
        </p:spPr>
      </p:cxnSp>
      <p:sp>
        <p:nvSpPr>
          <p:cNvPr id="15390" name="Text Box 20"/>
          <p:cNvSpPr txBox="1">
            <a:spLocks noChangeArrowheads="1"/>
          </p:cNvSpPr>
          <p:nvPr/>
        </p:nvSpPr>
        <p:spPr bwMode="auto">
          <a:xfrm>
            <a:off x="3276601" y="6270626"/>
            <a:ext cx="415131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chemeClr val="accent1"/>
                </a:solidFill>
              </a:rPr>
              <a:t>Neuromorphic Systems Engineering</a:t>
            </a:r>
          </a:p>
        </p:txBody>
      </p:sp>
      <p:sp>
        <p:nvSpPr>
          <p:cNvPr id="15391" name="Text Box 20"/>
          <p:cNvSpPr txBox="1">
            <a:spLocks noChangeArrowheads="1"/>
          </p:cNvSpPr>
          <p:nvPr/>
        </p:nvSpPr>
        <p:spPr bwMode="auto">
          <a:xfrm>
            <a:off x="3276601" y="209551"/>
            <a:ext cx="4151313" cy="339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600">
                <a:solidFill>
                  <a:schemeClr val="accent1"/>
                </a:solidFill>
              </a:rPr>
              <a:t>Computational Systems Neuroscience</a:t>
            </a:r>
          </a:p>
        </p:txBody>
      </p:sp>
      <p:sp>
        <p:nvSpPr>
          <p:cNvPr id="15392" name="Text Box 20"/>
          <p:cNvSpPr txBox="1">
            <a:spLocks noChangeArrowheads="1"/>
          </p:cNvSpPr>
          <p:nvPr/>
        </p:nvSpPr>
        <p:spPr bwMode="auto">
          <a:xfrm>
            <a:off x="3195638" y="4541839"/>
            <a:ext cx="154146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rgbClr val="5C35C3"/>
                </a:solidFill>
              </a:rPr>
              <a:t>Membrane</a:t>
            </a:r>
          </a:p>
        </p:txBody>
      </p:sp>
      <p:pic>
        <p:nvPicPr>
          <p:cNvPr id="15393" name="Picture 1056" descr="architecture_ifat_subcell_left_bare.pdf"/>
          <p:cNvPicPr>
            <a:picLocks noChangeAspect="1"/>
          </p:cNvPicPr>
          <p:nvPr/>
        </p:nvPicPr>
        <p:blipFill>
          <a:blip r:embed="rId9" cstate="print">
            <a:extLst>
              <a:ext uri="{28A0092B-C50C-407E-A947-70E740481C1C}">
                <a14:useLocalDpi xmlns:a14="http://schemas.microsoft.com/office/drawing/2010/main"/>
              </a:ext>
            </a:extLst>
          </a:blip>
          <a:srcRect l="9508" t="12428" r="13400"/>
          <a:stretch>
            <a:fillRect/>
          </a:stretch>
        </p:blipFill>
        <p:spPr bwMode="auto">
          <a:xfrm>
            <a:off x="6026151" y="1849439"/>
            <a:ext cx="1597025" cy="1150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58" name="Text Box 20">
            <a:extLst>
              <a:ext uri="{FF2B5EF4-FFF2-40B4-BE49-F238E27FC236}">
                <a16:creationId xmlns:a16="http://schemas.microsoft.com/office/drawing/2014/main" id="{64BDCE7D-7675-114F-B644-B61474662488}"/>
              </a:ext>
            </a:extLst>
          </p:cNvPr>
          <p:cNvSpPr txBox="1">
            <a:spLocks noChangeArrowheads="1"/>
          </p:cNvSpPr>
          <p:nvPr/>
        </p:nvSpPr>
        <p:spPr bwMode="auto">
          <a:xfrm>
            <a:off x="3262313" y="3783014"/>
            <a:ext cx="487362" cy="307975"/>
          </a:xfrm>
          <a:prstGeom prst="rect">
            <a:avLst/>
          </a:prstGeom>
          <a:noFill/>
          <a:ln>
            <a:noFill/>
          </a:ln>
        </p:spPr>
        <p:txBody>
          <a:bodyPr>
            <a:spAutoFit/>
          </a:bodyPr>
          <a:lstStyle>
            <a:lvl1pPr eaLnBrk="0" hangingPunct="0">
              <a:defRPr sz="1000">
                <a:solidFill>
                  <a:srgbClr val="009688"/>
                </a:solidFill>
                <a:latin typeface="Arial" charset="0"/>
                <a:ea typeface="ＭＳ Ｐゴシック" charset="0"/>
                <a:cs typeface="ＭＳ Ｐゴシック" charset="0"/>
              </a:defRPr>
            </a:lvl1pPr>
            <a:lvl2pPr marL="742950" indent="-285750" eaLnBrk="0" hangingPunct="0">
              <a:defRPr sz="1000">
                <a:solidFill>
                  <a:srgbClr val="009688"/>
                </a:solidFill>
                <a:latin typeface="Arial" charset="0"/>
                <a:ea typeface="ＭＳ Ｐゴシック" charset="0"/>
              </a:defRPr>
            </a:lvl2pPr>
            <a:lvl3pPr marL="1143000" indent="-228600" eaLnBrk="0" hangingPunct="0">
              <a:defRPr sz="1000">
                <a:solidFill>
                  <a:srgbClr val="009688"/>
                </a:solidFill>
                <a:latin typeface="Arial" charset="0"/>
                <a:ea typeface="ＭＳ Ｐゴシック" charset="0"/>
              </a:defRPr>
            </a:lvl3pPr>
            <a:lvl4pPr marL="1600200" indent="-228600" eaLnBrk="0" hangingPunct="0">
              <a:defRPr sz="1000">
                <a:solidFill>
                  <a:srgbClr val="009688"/>
                </a:solidFill>
                <a:latin typeface="Arial" charset="0"/>
                <a:ea typeface="ＭＳ Ｐゴシック" charset="0"/>
              </a:defRPr>
            </a:lvl4pPr>
            <a:lvl5pPr marL="2057400" indent="-228600" eaLnBrk="0" hangingPunct="0">
              <a:defRPr sz="1000">
                <a:solidFill>
                  <a:srgbClr val="009688"/>
                </a:solidFill>
                <a:latin typeface="Arial" charset="0"/>
                <a:ea typeface="ＭＳ Ｐゴシック" charset="0"/>
              </a:defRPr>
            </a:lvl5pPr>
            <a:lvl6pPr marL="2514600" indent="-228600" algn="ctr" eaLnBrk="0" fontAlgn="base" hangingPunct="0">
              <a:spcBef>
                <a:spcPct val="0"/>
              </a:spcBef>
              <a:spcAft>
                <a:spcPct val="0"/>
              </a:spcAft>
              <a:defRPr sz="1000">
                <a:solidFill>
                  <a:srgbClr val="009688"/>
                </a:solidFill>
                <a:latin typeface="Arial" charset="0"/>
                <a:ea typeface="ＭＳ Ｐゴシック" charset="0"/>
              </a:defRPr>
            </a:lvl6pPr>
            <a:lvl7pPr marL="2971800" indent="-228600" algn="ctr" eaLnBrk="0" fontAlgn="base" hangingPunct="0">
              <a:spcBef>
                <a:spcPct val="0"/>
              </a:spcBef>
              <a:spcAft>
                <a:spcPct val="0"/>
              </a:spcAft>
              <a:defRPr sz="1000">
                <a:solidFill>
                  <a:srgbClr val="009688"/>
                </a:solidFill>
                <a:latin typeface="Arial" charset="0"/>
                <a:ea typeface="ＭＳ Ｐゴシック" charset="0"/>
              </a:defRPr>
            </a:lvl7pPr>
            <a:lvl8pPr marL="3429000" indent="-228600" algn="ctr" eaLnBrk="0" fontAlgn="base" hangingPunct="0">
              <a:spcBef>
                <a:spcPct val="0"/>
              </a:spcBef>
              <a:spcAft>
                <a:spcPct val="0"/>
              </a:spcAft>
              <a:defRPr sz="1000">
                <a:solidFill>
                  <a:srgbClr val="009688"/>
                </a:solidFill>
                <a:latin typeface="Arial" charset="0"/>
                <a:ea typeface="ＭＳ Ｐゴシック" charset="0"/>
              </a:defRPr>
            </a:lvl8pPr>
            <a:lvl9pPr marL="3886200" indent="-228600" algn="ctr" eaLnBrk="0" fontAlgn="base" hangingPunct="0">
              <a:spcBef>
                <a:spcPct val="0"/>
              </a:spcBef>
              <a:spcAft>
                <a:spcPct val="0"/>
              </a:spcAft>
              <a:defRPr sz="1000">
                <a:solidFill>
                  <a:srgbClr val="009688"/>
                </a:solidFill>
                <a:latin typeface="Arial" charset="0"/>
                <a:ea typeface="ＭＳ Ｐゴシック" charset="0"/>
              </a:defRPr>
            </a:lvl9pPr>
          </a:lstStyle>
          <a:p>
            <a:pPr algn="ctr" eaLnBrk="1" hangingPunct="1">
              <a:defRPr/>
            </a:pPr>
            <a:r>
              <a:rPr lang="en-US" sz="1400" dirty="0">
                <a:solidFill>
                  <a:schemeClr val="bg1">
                    <a:lumMod val="50000"/>
                  </a:schemeClr>
                </a:solidFill>
              </a:rPr>
              <a:t>Pre</a:t>
            </a:r>
          </a:p>
        </p:txBody>
      </p:sp>
      <p:sp>
        <p:nvSpPr>
          <p:cNvPr id="1059" name="Text Box 20">
            <a:extLst>
              <a:ext uri="{FF2B5EF4-FFF2-40B4-BE49-F238E27FC236}">
                <a16:creationId xmlns:a16="http://schemas.microsoft.com/office/drawing/2014/main" id="{054A8B48-76F9-E347-BBAD-606F394E966B}"/>
              </a:ext>
            </a:extLst>
          </p:cNvPr>
          <p:cNvSpPr txBox="1">
            <a:spLocks noChangeArrowheads="1"/>
          </p:cNvSpPr>
          <p:nvPr/>
        </p:nvSpPr>
        <p:spPr bwMode="auto">
          <a:xfrm>
            <a:off x="4198938" y="3824289"/>
            <a:ext cx="582612" cy="307975"/>
          </a:xfrm>
          <a:prstGeom prst="rect">
            <a:avLst/>
          </a:prstGeom>
          <a:noFill/>
          <a:ln>
            <a:noFill/>
          </a:ln>
        </p:spPr>
        <p:txBody>
          <a:bodyPr>
            <a:spAutoFit/>
          </a:bodyPr>
          <a:lstStyle>
            <a:lvl1pPr eaLnBrk="0" hangingPunct="0">
              <a:defRPr sz="1000">
                <a:solidFill>
                  <a:srgbClr val="009688"/>
                </a:solidFill>
                <a:latin typeface="Arial" charset="0"/>
                <a:ea typeface="ＭＳ Ｐゴシック" charset="0"/>
                <a:cs typeface="ＭＳ Ｐゴシック" charset="0"/>
              </a:defRPr>
            </a:lvl1pPr>
            <a:lvl2pPr marL="742950" indent="-285750" eaLnBrk="0" hangingPunct="0">
              <a:defRPr sz="1000">
                <a:solidFill>
                  <a:srgbClr val="009688"/>
                </a:solidFill>
                <a:latin typeface="Arial" charset="0"/>
                <a:ea typeface="ＭＳ Ｐゴシック" charset="0"/>
              </a:defRPr>
            </a:lvl2pPr>
            <a:lvl3pPr marL="1143000" indent="-228600" eaLnBrk="0" hangingPunct="0">
              <a:defRPr sz="1000">
                <a:solidFill>
                  <a:srgbClr val="009688"/>
                </a:solidFill>
                <a:latin typeface="Arial" charset="0"/>
                <a:ea typeface="ＭＳ Ｐゴシック" charset="0"/>
              </a:defRPr>
            </a:lvl3pPr>
            <a:lvl4pPr marL="1600200" indent="-228600" eaLnBrk="0" hangingPunct="0">
              <a:defRPr sz="1000">
                <a:solidFill>
                  <a:srgbClr val="009688"/>
                </a:solidFill>
                <a:latin typeface="Arial" charset="0"/>
                <a:ea typeface="ＭＳ Ｐゴシック" charset="0"/>
              </a:defRPr>
            </a:lvl4pPr>
            <a:lvl5pPr marL="2057400" indent="-228600" eaLnBrk="0" hangingPunct="0">
              <a:defRPr sz="1000">
                <a:solidFill>
                  <a:srgbClr val="009688"/>
                </a:solidFill>
                <a:latin typeface="Arial" charset="0"/>
                <a:ea typeface="ＭＳ Ｐゴシック" charset="0"/>
              </a:defRPr>
            </a:lvl5pPr>
            <a:lvl6pPr marL="2514600" indent="-228600" algn="ctr" eaLnBrk="0" fontAlgn="base" hangingPunct="0">
              <a:spcBef>
                <a:spcPct val="0"/>
              </a:spcBef>
              <a:spcAft>
                <a:spcPct val="0"/>
              </a:spcAft>
              <a:defRPr sz="1000">
                <a:solidFill>
                  <a:srgbClr val="009688"/>
                </a:solidFill>
                <a:latin typeface="Arial" charset="0"/>
                <a:ea typeface="ＭＳ Ｐゴシック" charset="0"/>
              </a:defRPr>
            </a:lvl6pPr>
            <a:lvl7pPr marL="2971800" indent="-228600" algn="ctr" eaLnBrk="0" fontAlgn="base" hangingPunct="0">
              <a:spcBef>
                <a:spcPct val="0"/>
              </a:spcBef>
              <a:spcAft>
                <a:spcPct val="0"/>
              </a:spcAft>
              <a:defRPr sz="1000">
                <a:solidFill>
                  <a:srgbClr val="009688"/>
                </a:solidFill>
                <a:latin typeface="Arial" charset="0"/>
                <a:ea typeface="ＭＳ Ｐゴシック" charset="0"/>
              </a:defRPr>
            </a:lvl7pPr>
            <a:lvl8pPr marL="3429000" indent="-228600" algn="ctr" eaLnBrk="0" fontAlgn="base" hangingPunct="0">
              <a:spcBef>
                <a:spcPct val="0"/>
              </a:spcBef>
              <a:spcAft>
                <a:spcPct val="0"/>
              </a:spcAft>
              <a:defRPr sz="1000">
                <a:solidFill>
                  <a:srgbClr val="009688"/>
                </a:solidFill>
                <a:latin typeface="Arial" charset="0"/>
                <a:ea typeface="ＭＳ Ｐゴシック" charset="0"/>
              </a:defRPr>
            </a:lvl8pPr>
            <a:lvl9pPr marL="3886200" indent="-228600" algn="ctr" eaLnBrk="0" fontAlgn="base" hangingPunct="0">
              <a:spcBef>
                <a:spcPct val="0"/>
              </a:spcBef>
              <a:spcAft>
                <a:spcPct val="0"/>
              </a:spcAft>
              <a:defRPr sz="1000">
                <a:solidFill>
                  <a:srgbClr val="009688"/>
                </a:solidFill>
                <a:latin typeface="Arial" charset="0"/>
                <a:ea typeface="ＭＳ Ｐゴシック" charset="0"/>
              </a:defRPr>
            </a:lvl9pPr>
          </a:lstStyle>
          <a:p>
            <a:pPr algn="ctr" eaLnBrk="1" hangingPunct="1">
              <a:defRPr/>
            </a:pPr>
            <a:r>
              <a:rPr lang="en-US" sz="1400" dirty="0">
                <a:solidFill>
                  <a:schemeClr val="bg1">
                    <a:lumMod val="50000"/>
                  </a:schemeClr>
                </a:solidFill>
              </a:rPr>
              <a:t>Post</a:t>
            </a:r>
          </a:p>
        </p:txBody>
      </p:sp>
      <p:sp>
        <p:nvSpPr>
          <p:cNvPr id="15396" name="Text Box 20"/>
          <p:cNvSpPr txBox="1">
            <a:spLocks noChangeArrowheads="1"/>
          </p:cNvSpPr>
          <p:nvPr/>
        </p:nvSpPr>
        <p:spPr bwMode="auto">
          <a:xfrm>
            <a:off x="6670676" y="2989264"/>
            <a:ext cx="650875"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rgbClr val="7F7F7F"/>
                </a:solidFill>
              </a:rPr>
              <a:t>V</a:t>
            </a:r>
            <a:r>
              <a:rPr lang="en-US" altLang="ja-JP" sz="1800" b="0" baseline="-25000">
                <a:solidFill>
                  <a:srgbClr val="7F7F7F"/>
                </a:solidFill>
              </a:rPr>
              <a:t>Pre</a:t>
            </a:r>
          </a:p>
        </p:txBody>
      </p:sp>
      <p:sp>
        <p:nvSpPr>
          <p:cNvPr id="15397" name="Text Box 20"/>
          <p:cNvSpPr txBox="1">
            <a:spLocks noChangeArrowheads="1"/>
          </p:cNvSpPr>
          <p:nvPr/>
        </p:nvSpPr>
        <p:spPr bwMode="auto">
          <a:xfrm>
            <a:off x="7131050" y="3270250"/>
            <a:ext cx="795338"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rgbClr val="7F7F7F"/>
                </a:solidFill>
              </a:rPr>
              <a:t>V</a:t>
            </a:r>
            <a:r>
              <a:rPr lang="en-US" altLang="ja-JP" sz="1800" b="0" baseline="-25000">
                <a:solidFill>
                  <a:srgbClr val="7F7F7F"/>
                </a:solidFill>
              </a:rPr>
              <a:t>Post</a:t>
            </a:r>
          </a:p>
        </p:txBody>
      </p:sp>
      <p:sp>
        <p:nvSpPr>
          <p:cNvPr id="15398" name="Text Box 20"/>
          <p:cNvSpPr txBox="1">
            <a:spLocks noChangeArrowheads="1"/>
          </p:cNvSpPr>
          <p:nvPr/>
        </p:nvSpPr>
        <p:spPr bwMode="auto">
          <a:xfrm>
            <a:off x="5778501" y="3276601"/>
            <a:ext cx="9191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rgbClr val="7F7F7F"/>
                </a:solidFill>
              </a:rPr>
              <a:t>E</a:t>
            </a:r>
            <a:r>
              <a:rPr lang="en-US" altLang="ja-JP" sz="1800" b="0" baseline="-25000">
                <a:solidFill>
                  <a:srgbClr val="7F7F7F"/>
                </a:solidFill>
              </a:rPr>
              <a:t>Reversal</a:t>
            </a:r>
          </a:p>
        </p:txBody>
      </p:sp>
      <p:sp>
        <p:nvSpPr>
          <p:cNvPr id="15399" name="Text Box 20"/>
          <p:cNvSpPr txBox="1">
            <a:spLocks noChangeArrowheads="1"/>
          </p:cNvSpPr>
          <p:nvPr/>
        </p:nvSpPr>
        <p:spPr bwMode="auto">
          <a:xfrm>
            <a:off x="6183313" y="3719514"/>
            <a:ext cx="1103312"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rgbClr val="7F7F7F"/>
                </a:solidFill>
              </a:rPr>
              <a:t>C</a:t>
            </a:r>
            <a:r>
              <a:rPr lang="en-US" altLang="ja-JP" sz="1800" b="0" baseline="-25000">
                <a:solidFill>
                  <a:srgbClr val="7F7F7F"/>
                </a:solidFill>
              </a:rPr>
              <a:t>Membrane</a:t>
            </a:r>
          </a:p>
        </p:txBody>
      </p:sp>
      <p:pic>
        <p:nvPicPr>
          <p:cNvPr id="15400" name="Picture 4"/>
          <p:cNvPicPr>
            <a:picLocks noChangeAspect="1"/>
          </p:cNvPicPr>
          <p:nvPr/>
        </p:nvPicPr>
        <p:blipFill>
          <a:blip r:embed="rId10">
            <a:extLst>
              <a:ext uri="{28A0092B-C50C-407E-A947-70E740481C1C}">
                <a14:useLocalDpi xmlns:a14="http://schemas.microsoft.com/office/drawing/2010/main"/>
              </a:ext>
            </a:extLst>
          </a:blip>
          <a:srcRect/>
          <a:stretch>
            <a:fillRect/>
          </a:stretch>
        </p:blipFill>
        <p:spPr bwMode="auto">
          <a:xfrm>
            <a:off x="6356350" y="5326063"/>
            <a:ext cx="393700" cy="215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401" name="TextBox 8"/>
          <p:cNvSpPr txBox="1">
            <a:spLocks noChangeArrowheads="1"/>
          </p:cNvSpPr>
          <p:nvPr/>
        </p:nvSpPr>
        <p:spPr bwMode="auto">
          <a:xfrm>
            <a:off x="8624889" y="5732464"/>
            <a:ext cx="1717675" cy="769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eaLnBrk="1" hangingPunct="1"/>
            <a:r>
              <a:rPr lang="en-US" altLang="ja-JP" sz="1100" b="0">
                <a:solidFill>
                  <a:srgbClr val="000090"/>
                </a:solidFill>
              </a:rPr>
              <a:t>G. Cauwenberghs, </a:t>
            </a:r>
            <a:r>
              <a:rPr lang="ja-JP" altLang="en-US" sz="1100" b="0">
                <a:solidFill>
                  <a:srgbClr val="000090"/>
                </a:solidFill>
              </a:rPr>
              <a:t>“</a:t>
            </a:r>
            <a:r>
              <a:rPr lang="en-US" altLang="ja-JP" sz="1100" b="0">
                <a:solidFill>
                  <a:srgbClr val="000090"/>
                </a:solidFill>
              </a:rPr>
              <a:t>Reverse Engineering the Cognitive Brain,</a:t>
            </a:r>
            <a:r>
              <a:rPr lang="ja-JP" altLang="en-US" sz="1100" b="0">
                <a:solidFill>
                  <a:srgbClr val="000090"/>
                </a:solidFill>
              </a:rPr>
              <a:t>”</a:t>
            </a:r>
            <a:r>
              <a:rPr lang="en-US" altLang="ja-JP" sz="1100" b="0">
                <a:solidFill>
                  <a:srgbClr val="000090"/>
                </a:solidFill>
              </a:rPr>
              <a:t> </a:t>
            </a:r>
            <a:r>
              <a:rPr lang="en-US" altLang="ja-JP" sz="1100" b="0" i="1">
                <a:solidFill>
                  <a:srgbClr val="000090"/>
                </a:solidFill>
              </a:rPr>
              <a:t>PNAS</a:t>
            </a:r>
            <a:r>
              <a:rPr lang="en-US" altLang="ja-JP" sz="1100" b="0">
                <a:solidFill>
                  <a:srgbClr val="000090"/>
                </a:solidFill>
              </a:rPr>
              <a:t>, 2013</a:t>
            </a:r>
          </a:p>
        </p:txBody>
      </p:sp>
      <p:sp>
        <p:nvSpPr>
          <p:cNvPr id="15402" name="TextBox 8"/>
          <p:cNvSpPr txBox="1">
            <a:spLocks noChangeArrowheads="1"/>
          </p:cNvSpPr>
          <p:nvPr/>
        </p:nvSpPr>
        <p:spPr bwMode="auto">
          <a:xfrm>
            <a:off x="8624888" y="2906714"/>
            <a:ext cx="1700212" cy="26320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eaLnBrk="1" hangingPunct="1"/>
            <a:r>
              <a:rPr lang="en-US" altLang="ja-JP" sz="1100" b="0">
                <a:solidFill>
                  <a:srgbClr val="000090"/>
                </a:solidFill>
              </a:rPr>
              <a:t>Multi-scale levels of investigation in analysis of the central nervous system (adapted from Churchland and Sejnowski 1992) and corresponding neuromorphic synthesis of highly efficient silicon cognitive microsystems.  Boltzmann statistics of ionic and electronic channel transport provide isomorphic physical foundations. </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ionic-channel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93039" y="860426"/>
            <a:ext cx="1958975" cy="14001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86" name="Rectangle 3"/>
          <p:cNvSpPr>
            <a:spLocks noGrp="1" noChangeArrowheads="1"/>
          </p:cNvSpPr>
          <p:nvPr>
            <p:ph type="title"/>
          </p:nvPr>
        </p:nvSpPr>
        <p:spPr>
          <a:xfrm>
            <a:off x="2514600" y="228601"/>
            <a:ext cx="7162800" cy="1008063"/>
          </a:xfrm>
        </p:spPr>
        <p:txBody>
          <a:bodyPr/>
          <a:lstStyle/>
          <a:p>
            <a:pPr eaLnBrk="1" hangingPunct="1"/>
            <a:r>
              <a:rPr lang="en-US" altLang="ja-JP" sz="2400" dirty="0">
                <a:latin typeface="Arial" charset="0"/>
                <a:ea typeface="ＭＳ Ｐゴシック" charset="0"/>
                <a:cs typeface="ＭＳ Ｐゴシック" charset="0"/>
              </a:rPr>
              <a:t>Physics of Neural Computation</a:t>
            </a:r>
            <a:br>
              <a:rPr lang="en-US" altLang="ja-JP" sz="2400" dirty="0">
                <a:latin typeface="Arial" charset="0"/>
                <a:ea typeface="ＭＳ Ｐゴシック" charset="0"/>
                <a:cs typeface="ＭＳ Ｐゴシック" charset="0"/>
              </a:rPr>
            </a:br>
            <a:r>
              <a:rPr lang="en-US" altLang="ja-JP" sz="2400" dirty="0">
                <a:latin typeface="Arial" charset="0"/>
                <a:ea typeface="ＭＳ Ｐゴシック" charset="0"/>
                <a:cs typeface="ＭＳ Ｐゴシック" charset="0"/>
              </a:rPr>
              <a:t> </a:t>
            </a:r>
            <a:r>
              <a:rPr lang="en-US" altLang="ja-JP" sz="1800" i="1" dirty="0">
                <a:solidFill>
                  <a:srgbClr val="000099"/>
                </a:solidFill>
                <a:latin typeface="Arial" charset="0"/>
                <a:ea typeface="ＭＳ Ｐゴシック" charset="0"/>
                <a:cs typeface="ＭＳ Ｐゴシック" charset="0"/>
              </a:rPr>
              <a:t>Silicon and Lipid Membranes</a:t>
            </a:r>
            <a:br>
              <a:rPr lang="en-US" altLang="ja-JP" sz="1800" i="1" dirty="0">
                <a:solidFill>
                  <a:srgbClr val="000099"/>
                </a:solidFill>
                <a:latin typeface="Arial" charset="0"/>
                <a:ea typeface="ＭＳ Ｐゴシック" charset="0"/>
                <a:cs typeface="ＭＳ Ｐゴシック" charset="0"/>
              </a:rPr>
            </a:br>
            <a:r>
              <a:rPr lang="en-US" altLang="ja-JP" sz="1600" i="1" dirty="0">
                <a:solidFill>
                  <a:srgbClr val="993366"/>
                </a:solidFill>
                <a:latin typeface="Arial" charset="0"/>
                <a:ea typeface="ＭＳ Ｐゴシック" charset="0"/>
                <a:cs typeface="ＭＳ Ｐゴシック" charset="0"/>
              </a:rPr>
              <a:t>Mead, 1989</a:t>
            </a:r>
          </a:p>
        </p:txBody>
      </p:sp>
      <p:sp>
        <p:nvSpPr>
          <p:cNvPr id="16387" name="Rectangle 4"/>
          <p:cNvSpPr>
            <a:spLocks noGrp="1" noChangeArrowheads="1"/>
          </p:cNvSpPr>
          <p:nvPr>
            <p:ph type="body" idx="1"/>
          </p:nvPr>
        </p:nvSpPr>
        <p:spPr>
          <a:xfrm>
            <a:off x="1693864" y="4719639"/>
            <a:ext cx="4338637" cy="1889125"/>
          </a:xfrm>
        </p:spPr>
        <p:txBody>
          <a:bodyPr/>
          <a:lstStyle/>
          <a:p>
            <a:pPr eaLnBrk="1" hangingPunct="1">
              <a:buFontTx/>
              <a:buNone/>
            </a:pPr>
            <a:r>
              <a:rPr lang="en-US" altLang="ja-JP" sz="1800">
                <a:latin typeface="Arial" charset="0"/>
                <a:ea typeface="ＭＳ Ｐゴシック" charset="0"/>
                <a:cs typeface="ＭＳ Ｐゴシック" charset="0"/>
              </a:rPr>
              <a:t>	Voltage-dependent </a:t>
            </a:r>
            <a:r>
              <a:rPr lang="en-US" altLang="ja-JP" sz="1800" i="1">
                <a:latin typeface="Arial" charset="0"/>
                <a:ea typeface="ＭＳ Ｐゴシック" charset="0"/>
                <a:cs typeface="ＭＳ Ｐゴシック" charset="0"/>
              </a:rPr>
              <a:t>p</a:t>
            </a:r>
            <a:r>
              <a:rPr lang="en-US" altLang="ja-JP" sz="1800">
                <a:latin typeface="Arial" charset="0"/>
                <a:ea typeface="ＭＳ Ｐゴシック" charset="0"/>
                <a:cs typeface="ＭＳ Ｐゴシック" charset="0"/>
              </a:rPr>
              <a:t>-channel</a:t>
            </a:r>
          </a:p>
          <a:p>
            <a:pPr lvl="1" eaLnBrk="1" hangingPunct="1"/>
            <a:r>
              <a:rPr lang="en-US" altLang="ja-JP" sz="1400" i="1">
                <a:latin typeface="Arial" charset="0"/>
                <a:ea typeface="ＭＳ Ｐゴシック" charset="0"/>
              </a:rPr>
              <a:t>Hole</a:t>
            </a:r>
            <a:r>
              <a:rPr lang="en-US" altLang="ja-JP" sz="1400">
                <a:latin typeface="Arial" charset="0"/>
                <a:ea typeface="ＭＳ Ｐゴシック" charset="0"/>
              </a:rPr>
              <a:t> transport between source and drain</a:t>
            </a:r>
          </a:p>
          <a:p>
            <a:pPr lvl="1" eaLnBrk="1" hangingPunct="1"/>
            <a:r>
              <a:rPr lang="en-US" altLang="ja-JP" sz="1400">
                <a:latin typeface="Arial" charset="0"/>
                <a:ea typeface="ＭＳ Ｐゴシック" charset="0"/>
              </a:rPr>
              <a:t>Gate controls energy barrier for holes across the channel</a:t>
            </a:r>
          </a:p>
          <a:p>
            <a:pPr lvl="1" eaLnBrk="1" hangingPunct="1"/>
            <a:r>
              <a:rPr lang="en-US" altLang="ja-JP" sz="1400">
                <a:latin typeface="Arial" charset="0"/>
                <a:ea typeface="ＭＳ Ｐゴシック" charset="0"/>
              </a:rPr>
              <a:t>Boltzmann distribution of </a:t>
            </a:r>
            <a:r>
              <a:rPr lang="en-US" altLang="ja-JP" sz="1400" i="1">
                <a:latin typeface="Arial" charset="0"/>
                <a:ea typeface="ＭＳ Ｐゴシック" charset="0"/>
              </a:rPr>
              <a:t>hole energy</a:t>
            </a:r>
            <a:r>
              <a:rPr lang="en-US" altLang="ja-JP" sz="1400">
                <a:latin typeface="Arial" charset="0"/>
                <a:ea typeface="ＭＳ Ｐゴシック" charset="0"/>
              </a:rPr>
              <a:t> produces exponential </a:t>
            </a:r>
            <a:r>
              <a:rPr lang="en-US" altLang="ja-JP" sz="1400" i="1">
                <a:latin typeface="Arial" charset="0"/>
                <a:ea typeface="ＭＳ Ｐゴシック" charset="0"/>
              </a:rPr>
              <a:t>decrease</a:t>
            </a:r>
            <a:r>
              <a:rPr lang="en-US" altLang="ja-JP" sz="1400">
                <a:latin typeface="Arial" charset="0"/>
                <a:ea typeface="ＭＳ Ｐゴシック" charset="0"/>
              </a:rPr>
              <a:t> in channel conductance with gate voltage</a:t>
            </a:r>
          </a:p>
        </p:txBody>
      </p:sp>
      <p:sp>
        <p:nvSpPr>
          <p:cNvPr id="16388" name="Rectangle 5"/>
          <p:cNvSpPr>
            <a:spLocks noChangeArrowheads="1"/>
          </p:cNvSpPr>
          <p:nvPr/>
        </p:nvSpPr>
        <p:spPr bwMode="auto">
          <a:xfrm>
            <a:off x="2333626" y="1382713"/>
            <a:ext cx="3286125" cy="876300"/>
          </a:xfrm>
          <a:prstGeom prst="rect">
            <a:avLst/>
          </a:prstGeom>
          <a:solidFill>
            <a:srgbClr val="5B5B5B"/>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389" name="Rectangle 6"/>
          <p:cNvSpPr>
            <a:spLocks noChangeArrowheads="1"/>
          </p:cNvSpPr>
          <p:nvPr/>
        </p:nvSpPr>
        <p:spPr bwMode="auto">
          <a:xfrm>
            <a:off x="2330451" y="2260600"/>
            <a:ext cx="3294063" cy="757238"/>
          </a:xfrm>
          <a:prstGeom prst="rect">
            <a:avLst/>
          </a:prstGeom>
          <a:solidFill>
            <a:srgbClr val="BDDFBF"/>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390" name="Rectangle 7"/>
          <p:cNvSpPr>
            <a:spLocks noChangeArrowheads="1"/>
          </p:cNvSpPr>
          <p:nvPr/>
        </p:nvSpPr>
        <p:spPr bwMode="auto">
          <a:xfrm>
            <a:off x="3533775" y="1874839"/>
            <a:ext cx="965200" cy="320675"/>
          </a:xfrm>
          <a:prstGeom prst="rect">
            <a:avLst/>
          </a:prstGeom>
          <a:solidFill>
            <a:schemeClr val="hlink"/>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391" name="Text Box 8"/>
          <p:cNvSpPr txBox="1">
            <a:spLocks noChangeArrowheads="1"/>
          </p:cNvSpPr>
          <p:nvPr/>
        </p:nvSpPr>
        <p:spPr bwMode="auto">
          <a:xfrm>
            <a:off x="3563939" y="1868488"/>
            <a:ext cx="86518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bg1"/>
                </a:solidFill>
              </a:rPr>
              <a:t>poly Si</a:t>
            </a:r>
          </a:p>
        </p:txBody>
      </p:sp>
      <p:sp>
        <p:nvSpPr>
          <p:cNvPr id="16392" name="Text Box 9"/>
          <p:cNvSpPr txBox="1">
            <a:spLocks noChangeArrowheads="1"/>
          </p:cNvSpPr>
          <p:nvPr/>
        </p:nvSpPr>
        <p:spPr bwMode="auto">
          <a:xfrm>
            <a:off x="2713038" y="1681163"/>
            <a:ext cx="785812"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chemeClr val="bg1"/>
                </a:solidFill>
              </a:rPr>
              <a:t>Source</a:t>
            </a:r>
          </a:p>
        </p:txBody>
      </p:sp>
      <p:sp>
        <p:nvSpPr>
          <p:cNvPr id="16393" name="Rectangle 10"/>
          <p:cNvSpPr>
            <a:spLocks noChangeArrowheads="1"/>
          </p:cNvSpPr>
          <p:nvPr/>
        </p:nvSpPr>
        <p:spPr bwMode="auto">
          <a:xfrm>
            <a:off x="3876676" y="1687513"/>
            <a:ext cx="250825" cy="184150"/>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394" name="Rectangle 11"/>
          <p:cNvSpPr>
            <a:spLocks noChangeArrowheads="1"/>
          </p:cNvSpPr>
          <p:nvPr/>
        </p:nvSpPr>
        <p:spPr bwMode="auto">
          <a:xfrm>
            <a:off x="2981326" y="1963738"/>
            <a:ext cx="250825" cy="292100"/>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395" name="Rectangle 12"/>
          <p:cNvSpPr>
            <a:spLocks noChangeArrowheads="1"/>
          </p:cNvSpPr>
          <p:nvPr/>
        </p:nvSpPr>
        <p:spPr bwMode="auto">
          <a:xfrm>
            <a:off x="4800601" y="1963738"/>
            <a:ext cx="250825" cy="292100"/>
          </a:xfrm>
          <a:prstGeom prst="rect">
            <a:avLst/>
          </a:prstGeom>
          <a:solidFill>
            <a:schemeClr val="accent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396" name="Text Box 13"/>
          <p:cNvSpPr txBox="1">
            <a:spLocks noChangeArrowheads="1"/>
          </p:cNvSpPr>
          <p:nvPr/>
        </p:nvSpPr>
        <p:spPr bwMode="auto">
          <a:xfrm>
            <a:off x="5056189" y="1379538"/>
            <a:ext cx="655637"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bg1"/>
                </a:solidFill>
              </a:rPr>
              <a:t>SiO</a:t>
            </a:r>
            <a:r>
              <a:rPr lang="en-US" altLang="ja-JP" sz="1800" baseline="-25000">
                <a:solidFill>
                  <a:schemeClr val="bg1"/>
                </a:solidFill>
              </a:rPr>
              <a:t>2</a:t>
            </a:r>
          </a:p>
        </p:txBody>
      </p:sp>
      <p:sp>
        <p:nvSpPr>
          <p:cNvPr id="16397" name="Text Box 14"/>
          <p:cNvSpPr txBox="1">
            <a:spLocks noChangeArrowheads="1"/>
          </p:cNvSpPr>
          <p:nvPr/>
        </p:nvSpPr>
        <p:spPr bwMode="auto">
          <a:xfrm>
            <a:off x="3695700" y="1411288"/>
            <a:ext cx="577850"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chemeClr val="bg1"/>
                </a:solidFill>
              </a:rPr>
              <a:t>Gate</a:t>
            </a:r>
          </a:p>
        </p:txBody>
      </p:sp>
      <p:sp>
        <p:nvSpPr>
          <p:cNvPr id="16398" name="Text Box 15"/>
          <p:cNvSpPr txBox="1">
            <a:spLocks noChangeArrowheads="1"/>
          </p:cNvSpPr>
          <p:nvPr/>
        </p:nvSpPr>
        <p:spPr bwMode="auto">
          <a:xfrm>
            <a:off x="4578351" y="1681163"/>
            <a:ext cx="638175"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chemeClr val="bg1"/>
                </a:solidFill>
              </a:rPr>
              <a:t>Drain</a:t>
            </a:r>
          </a:p>
        </p:txBody>
      </p:sp>
      <p:sp>
        <p:nvSpPr>
          <p:cNvPr id="16399" name="Rectangle 16"/>
          <p:cNvSpPr>
            <a:spLocks noChangeArrowheads="1"/>
          </p:cNvSpPr>
          <p:nvPr/>
        </p:nvSpPr>
        <p:spPr bwMode="auto">
          <a:xfrm>
            <a:off x="2681289" y="4264026"/>
            <a:ext cx="2655887" cy="227013"/>
          </a:xfrm>
          <a:prstGeom prst="rect">
            <a:avLst/>
          </a:prstGeom>
          <a:solidFill>
            <a:srgbClr val="1A148C"/>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pic>
        <p:nvPicPr>
          <p:cNvPr id="16400" name="Picture 1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81289" y="3505201"/>
            <a:ext cx="2655887" cy="758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
        <p:nvSpPr>
          <p:cNvPr id="16401" name="Rectangle 18"/>
          <p:cNvSpPr>
            <a:spLocks noChangeArrowheads="1"/>
          </p:cNvSpPr>
          <p:nvPr/>
        </p:nvSpPr>
        <p:spPr bwMode="auto">
          <a:xfrm>
            <a:off x="3516314" y="3656014"/>
            <a:ext cx="985837" cy="835025"/>
          </a:xfrm>
          <a:prstGeom prst="rect">
            <a:avLst/>
          </a:prstGeom>
          <a:solidFill>
            <a:schemeClr val="bg1"/>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402" name="Line 19"/>
          <p:cNvSpPr>
            <a:spLocks noChangeShapeType="1"/>
          </p:cNvSpPr>
          <p:nvPr/>
        </p:nvSpPr>
        <p:spPr bwMode="auto">
          <a:xfrm>
            <a:off x="2681288" y="3276600"/>
            <a:ext cx="0" cy="98583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03" name="Line 20"/>
          <p:cNvSpPr>
            <a:spLocks noChangeShapeType="1"/>
          </p:cNvSpPr>
          <p:nvPr/>
        </p:nvSpPr>
        <p:spPr bwMode="auto">
          <a:xfrm>
            <a:off x="2681289" y="4262438"/>
            <a:ext cx="8350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04" name="Line 21"/>
          <p:cNvSpPr>
            <a:spLocks noChangeShapeType="1"/>
          </p:cNvSpPr>
          <p:nvPr/>
        </p:nvSpPr>
        <p:spPr bwMode="auto">
          <a:xfrm flipV="1">
            <a:off x="3516313" y="3656014"/>
            <a:ext cx="0" cy="6064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05" name="Line 22"/>
          <p:cNvSpPr>
            <a:spLocks noChangeShapeType="1"/>
          </p:cNvSpPr>
          <p:nvPr/>
        </p:nvSpPr>
        <p:spPr bwMode="auto">
          <a:xfrm>
            <a:off x="3516314" y="3656013"/>
            <a:ext cx="985837"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06" name="Line 23"/>
          <p:cNvSpPr>
            <a:spLocks noChangeShapeType="1"/>
          </p:cNvSpPr>
          <p:nvPr/>
        </p:nvSpPr>
        <p:spPr bwMode="auto">
          <a:xfrm>
            <a:off x="4502150" y="3656014"/>
            <a:ext cx="0" cy="606425"/>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07" name="Line 24"/>
          <p:cNvSpPr>
            <a:spLocks noChangeShapeType="1"/>
          </p:cNvSpPr>
          <p:nvPr/>
        </p:nvSpPr>
        <p:spPr bwMode="auto">
          <a:xfrm>
            <a:off x="4502151" y="4262438"/>
            <a:ext cx="835025" cy="0"/>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08" name="Line 25"/>
          <p:cNvSpPr>
            <a:spLocks noChangeShapeType="1"/>
          </p:cNvSpPr>
          <p:nvPr/>
        </p:nvSpPr>
        <p:spPr bwMode="auto">
          <a:xfrm flipV="1">
            <a:off x="5337175" y="3276600"/>
            <a:ext cx="0" cy="985838"/>
          </a:xfrm>
          <a:prstGeom prst="line">
            <a:avLst/>
          </a:prstGeom>
          <a:noFill/>
          <a:ln w="2857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16409" name="Line 26"/>
          <p:cNvSpPr>
            <a:spLocks noChangeShapeType="1"/>
          </p:cNvSpPr>
          <p:nvPr/>
        </p:nvSpPr>
        <p:spPr bwMode="auto">
          <a:xfrm flipV="1">
            <a:off x="2452688" y="3276600"/>
            <a:ext cx="0" cy="1138238"/>
          </a:xfrm>
          <a:prstGeom prst="line">
            <a:avLst/>
          </a:prstGeom>
          <a:noFill/>
          <a:ln w="19050">
            <a:solidFill>
              <a:schemeClr val="tx1"/>
            </a:solidFill>
            <a:round/>
            <a:headEnd/>
            <a:tailEnd type="arrow" w="med" len="med"/>
          </a:ln>
          <a:extLst>
            <a:ext uri="{909E8E84-426E-40dd-AFC4-6F175D3DCCD1}">
              <a14:hiddenFill xmlns:a14="http://schemas.microsoft.com/office/drawing/2010/main" xmlns="">
                <a:noFill/>
              </a14:hiddenFill>
            </a:ext>
          </a:extLst>
        </p:spPr>
        <p:txBody>
          <a:bodyPr wrap="none" anchor="ctr"/>
          <a:lstStyle/>
          <a:p>
            <a:endParaRPr lang="en-US"/>
          </a:p>
        </p:txBody>
      </p:sp>
      <p:sp>
        <p:nvSpPr>
          <p:cNvPr id="16410" name="Text Box 27"/>
          <p:cNvSpPr txBox="1">
            <a:spLocks noChangeArrowheads="1"/>
          </p:cNvSpPr>
          <p:nvPr/>
        </p:nvSpPr>
        <p:spPr bwMode="auto">
          <a:xfrm rot="-5400000">
            <a:off x="1847056" y="3807619"/>
            <a:ext cx="9096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spcBef>
                <a:spcPct val="50000"/>
              </a:spcBef>
            </a:pPr>
            <a:r>
              <a:rPr lang="en-US" altLang="ja-JP" sz="1400" b="0">
                <a:solidFill>
                  <a:schemeClr val="tx1"/>
                </a:solidFill>
              </a:rPr>
              <a:t>Energy</a:t>
            </a:r>
          </a:p>
        </p:txBody>
      </p:sp>
      <p:sp>
        <p:nvSpPr>
          <p:cNvPr id="16411" name="Line 28"/>
          <p:cNvSpPr>
            <a:spLocks noChangeShapeType="1"/>
          </p:cNvSpPr>
          <p:nvPr/>
        </p:nvSpPr>
        <p:spPr bwMode="auto">
          <a:xfrm>
            <a:off x="4046538" y="3201989"/>
            <a:ext cx="0" cy="585787"/>
          </a:xfrm>
          <a:prstGeom prst="line">
            <a:avLst/>
          </a:prstGeom>
          <a:noFill/>
          <a:ln w="38100">
            <a:solidFill>
              <a:schemeClr val="hlink"/>
            </a:solidFill>
            <a:round/>
            <a:headEnd type="triangle" w="med" len="med"/>
            <a:tailEnd/>
          </a:ln>
          <a:extLst>
            <a:ext uri="{909E8E84-426E-40dd-AFC4-6F175D3DCCD1}">
              <a14:hiddenFill xmlns:a14="http://schemas.microsoft.com/office/drawing/2010/main" xmlns="">
                <a:noFill/>
              </a14:hiddenFill>
            </a:ext>
          </a:extLst>
        </p:spPr>
        <p:txBody>
          <a:bodyPr wrap="none" anchor="ctr"/>
          <a:lstStyle/>
          <a:p>
            <a:endParaRPr lang="en-US"/>
          </a:p>
        </p:txBody>
      </p:sp>
      <p:sp>
        <p:nvSpPr>
          <p:cNvPr id="16412" name="Text Box 29"/>
          <p:cNvSpPr txBox="1">
            <a:spLocks noChangeArrowheads="1"/>
          </p:cNvSpPr>
          <p:nvPr/>
        </p:nvSpPr>
        <p:spPr bwMode="auto">
          <a:xfrm rot="-5400000">
            <a:off x="2966244" y="3390107"/>
            <a:ext cx="1744663"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chemeClr val="hlink"/>
                </a:solidFill>
              </a:rPr>
              <a:t>Gate voltage</a:t>
            </a:r>
          </a:p>
        </p:txBody>
      </p:sp>
      <p:sp>
        <p:nvSpPr>
          <p:cNvPr id="16413" name="AutoShape 30"/>
          <p:cNvSpPr>
            <a:spLocks noChangeArrowheads="1"/>
          </p:cNvSpPr>
          <p:nvPr/>
        </p:nvSpPr>
        <p:spPr bwMode="auto">
          <a:xfrm rot="5400000">
            <a:off x="3860801" y="989013"/>
            <a:ext cx="228600" cy="3286125"/>
          </a:xfrm>
          <a:prstGeom prst="flowChartDelay">
            <a:avLst/>
          </a:prstGeom>
          <a:solidFill>
            <a:srgbClr val="5CD759"/>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414" name="Rectangle 31"/>
          <p:cNvSpPr>
            <a:spLocks noChangeArrowheads="1"/>
          </p:cNvSpPr>
          <p:nvPr/>
        </p:nvSpPr>
        <p:spPr bwMode="auto">
          <a:xfrm>
            <a:off x="2332039" y="2259014"/>
            <a:ext cx="3286125" cy="276225"/>
          </a:xfrm>
          <a:prstGeom prst="rect">
            <a:avLst/>
          </a:prstGeom>
          <a:solidFill>
            <a:srgbClr val="5CD759"/>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415" name="Text Box 32"/>
          <p:cNvSpPr txBox="1">
            <a:spLocks noChangeArrowheads="1"/>
          </p:cNvSpPr>
          <p:nvPr/>
        </p:nvSpPr>
        <p:spPr bwMode="auto">
          <a:xfrm>
            <a:off x="3362050" y="2700339"/>
            <a:ext cx="1337226"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chemeClr val="tx1"/>
                </a:solidFill>
              </a:rPr>
              <a:t>p</a:t>
            </a:r>
            <a:r>
              <a:rPr lang="en-US" altLang="ja-JP" sz="2000" b="0" baseline="30000">
                <a:solidFill>
                  <a:schemeClr val="tx1"/>
                </a:solidFill>
              </a:rPr>
              <a:t>-</a:t>
            </a:r>
            <a:r>
              <a:rPr lang="en-US" altLang="ja-JP" sz="1400" b="0">
                <a:solidFill>
                  <a:schemeClr val="tx1"/>
                </a:solidFill>
              </a:rPr>
              <a:t> Si substrate</a:t>
            </a:r>
          </a:p>
        </p:txBody>
      </p:sp>
      <p:sp>
        <p:nvSpPr>
          <p:cNvPr id="16416" name="Text Box 33"/>
          <p:cNvSpPr txBox="1">
            <a:spLocks noChangeArrowheads="1"/>
          </p:cNvSpPr>
          <p:nvPr/>
        </p:nvSpPr>
        <p:spPr bwMode="auto">
          <a:xfrm>
            <a:off x="3479800" y="2211388"/>
            <a:ext cx="1049338" cy="304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i="1">
                <a:solidFill>
                  <a:schemeClr val="tx1"/>
                </a:solidFill>
              </a:rPr>
              <a:t>p</a:t>
            </a:r>
            <a:r>
              <a:rPr lang="en-US" altLang="ja-JP" sz="1400">
                <a:solidFill>
                  <a:schemeClr val="tx1"/>
                </a:solidFill>
              </a:rPr>
              <a:t>-Channel</a:t>
            </a:r>
          </a:p>
        </p:txBody>
      </p:sp>
      <p:sp>
        <p:nvSpPr>
          <p:cNvPr id="16417" name="AutoShape 34"/>
          <p:cNvSpPr>
            <a:spLocks noChangeArrowheads="1"/>
          </p:cNvSpPr>
          <p:nvPr/>
        </p:nvSpPr>
        <p:spPr bwMode="auto">
          <a:xfrm rot="5400000">
            <a:off x="2936876" y="2019301"/>
            <a:ext cx="363537" cy="836612"/>
          </a:xfrm>
          <a:prstGeom prst="flowChartDelay">
            <a:avLst/>
          </a:prstGeom>
          <a:solidFill>
            <a:srgbClr val="0099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418" name="AutoShape 35"/>
          <p:cNvSpPr>
            <a:spLocks noChangeArrowheads="1"/>
          </p:cNvSpPr>
          <p:nvPr/>
        </p:nvSpPr>
        <p:spPr bwMode="auto">
          <a:xfrm rot="5400000">
            <a:off x="4740276" y="2019301"/>
            <a:ext cx="363537" cy="836612"/>
          </a:xfrm>
          <a:prstGeom prst="flowChartDelay">
            <a:avLst/>
          </a:prstGeom>
          <a:solidFill>
            <a:srgbClr val="009900"/>
          </a:solidFill>
          <a:ln>
            <a:noFill/>
          </a:ln>
          <a:extLst>
            <a:ext uri="{91240B29-F687-4f45-9708-019B960494DF}">
              <a14:hiddenLine xmlns:a14="http://schemas.microsoft.com/office/drawing/2010/main" xmlns="" w="12700">
                <a:solidFill>
                  <a:srgbClr val="000000"/>
                </a:solidFill>
                <a:miter lim="800000"/>
                <a:headEnd/>
                <a:tailEnd/>
              </a14:hiddenLine>
            </a:ext>
          </a:extLst>
        </p:spPr>
        <p:txBody>
          <a:bodyPr wrap="none" anchor="ctr"/>
          <a:lstStyle/>
          <a:p>
            <a:pPr algn="ctr" eaLnBrk="1" hangingPunct="1"/>
            <a:endParaRPr lang="ja-JP" altLang="en-US"/>
          </a:p>
        </p:txBody>
      </p:sp>
      <p:sp>
        <p:nvSpPr>
          <p:cNvPr id="16419" name="Text Box 36"/>
          <p:cNvSpPr txBox="1">
            <a:spLocks noChangeArrowheads="1"/>
          </p:cNvSpPr>
          <p:nvPr/>
        </p:nvSpPr>
        <p:spPr bwMode="auto">
          <a:xfrm>
            <a:off x="2932113" y="2192339"/>
            <a:ext cx="37941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chemeClr val="bg1"/>
                </a:solidFill>
              </a:rPr>
              <a:t>p</a:t>
            </a:r>
            <a:r>
              <a:rPr lang="en-US" altLang="ja-JP" sz="2000" b="0" baseline="30000">
                <a:solidFill>
                  <a:schemeClr val="bg1"/>
                </a:solidFill>
              </a:rPr>
              <a:t>+</a:t>
            </a:r>
            <a:endParaRPr lang="en-US" altLang="ja-JP" sz="1400" b="0">
              <a:solidFill>
                <a:schemeClr val="bg1"/>
              </a:solidFill>
            </a:endParaRPr>
          </a:p>
        </p:txBody>
      </p:sp>
      <p:sp>
        <p:nvSpPr>
          <p:cNvPr id="16420" name="Text Box 37"/>
          <p:cNvSpPr txBox="1">
            <a:spLocks noChangeArrowheads="1"/>
          </p:cNvSpPr>
          <p:nvPr/>
        </p:nvSpPr>
        <p:spPr bwMode="auto">
          <a:xfrm>
            <a:off x="4748213" y="2192339"/>
            <a:ext cx="379412" cy="6155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chemeClr val="bg1"/>
                </a:solidFill>
              </a:rPr>
              <a:t>p</a:t>
            </a:r>
            <a:r>
              <a:rPr lang="en-US" altLang="ja-JP" sz="2000" b="0" baseline="30000">
                <a:solidFill>
                  <a:schemeClr val="bg1"/>
                </a:solidFill>
              </a:rPr>
              <a:t>+</a:t>
            </a:r>
            <a:endParaRPr lang="en-US" altLang="ja-JP" sz="1400" b="0">
              <a:solidFill>
                <a:schemeClr val="bg1"/>
              </a:solidFill>
            </a:endParaRPr>
          </a:p>
        </p:txBody>
      </p:sp>
      <p:sp>
        <p:nvSpPr>
          <p:cNvPr id="16421" name="Text Box 38"/>
          <p:cNvSpPr txBox="1">
            <a:spLocks noChangeArrowheads="1"/>
          </p:cNvSpPr>
          <p:nvPr/>
        </p:nvSpPr>
        <p:spPr bwMode="auto">
          <a:xfrm>
            <a:off x="3681041" y="2478089"/>
            <a:ext cx="70083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chemeClr val="tx1"/>
                </a:solidFill>
              </a:rPr>
              <a:t>n</a:t>
            </a:r>
            <a:r>
              <a:rPr lang="en-US" altLang="ja-JP" sz="2000" b="0" baseline="30000">
                <a:solidFill>
                  <a:schemeClr val="tx1"/>
                </a:solidFill>
              </a:rPr>
              <a:t>-</a:t>
            </a:r>
            <a:r>
              <a:rPr lang="en-US" altLang="ja-JP" sz="1400" b="0">
                <a:solidFill>
                  <a:schemeClr val="tx1"/>
                </a:solidFill>
              </a:rPr>
              <a:t> well</a:t>
            </a:r>
          </a:p>
        </p:txBody>
      </p:sp>
      <p:pic>
        <p:nvPicPr>
          <p:cNvPr id="16422" name="Picture 39" descr="hodgkin_conductanc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81763" y="2235200"/>
            <a:ext cx="3879850" cy="2306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423" name="Text Box 40"/>
          <p:cNvSpPr txBox="1">
            <a:spLocks noChangeArrowheads="1"/>
          </p:cNvSpPr>
          <p:nvPr/>
        </p:nvSpPr>
        <p:spPr bwMode="auto">
          <a:xfrm>
            <a:off x="7556501" y="4502151"/>
            <a:ext cx="2805113" cy="244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r" eaLnBrk="1" hangingPunct="1">
              <a:spcBef>
                <a:spcPct val="50000"/>
              </a:spcBef>
            </a:pPr>
            <a:r>
              <a:rPr lang="en-US" altLang="ja-JP" sz="1000" b="0" i="1">
                <a:solidFill>
                  <a:srgbClr val="009688"/>
                </a:solidFill>
              </a:rPr>
              <a:t>Squid giant axon (Hodgkin and Huxley, 1952)</a:t>
            </a:r>
            <a:endParaRPr lang="en-US" altLang="ja-JP" sz="1000" b="0">
              <a:solidFill>
                <a:srgbClr val="009688"/>
              </a:solidFill>
            </a:endParaRPr>
          </a:p>
        </p:txBody>
      </p:sp>
      <p:sp>
        <p:nvSpPr>
          <p:cNvPr id="16424" name="Rectangle 41"/>
          <p:cNvSpPr>
            <a:spLocks noChangeArrowheads="1"/>
          </p:cNvSpPr>
          <p:nvPr/>
        </p:nvSpPr>
        <p:spPr bwMode="auto">
          <a:xfrm>
            <a:off x="6107114" y="4719639"/>
            <a:ext cx="4338637" cy="18891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lIns="90488" tIns="44450" rIns="90488" bIns="44450"/>
          <a:lstStyle/>
          <a:p>
            <a:pPr marL="342900" indent="-342900">
              <a:spcBef>
                <a:spcPct val="20000"/>
              </a:spcBef>
              <a:buSzPct val="100000"/>
            </a:pPr>
            <a:r>
              <a:rPr lang="en-US" altLang="ja-JP" b="1">
                <a:solidFill>
                  <a:srgbClr val="B50069"/>
                </a:solidFill>
              </a:rPr>
              <a:t>	Voltage-dependent conductance</a:t>
            </a:r>
          </a:p>
          <a:p>
            <a:pPr marL="742950" lvl="1" indent="-285750">
              <a:spcBef>
                <a:spcPct val="20000"/>
              </a:spcBef>
              <a:buSzPct val="100000"/>
              <a:buFontTx/>
              <a:buChar char="–"/>
            </a:pPr>
            <a:r>
              <a:rPr lang="en-US" altLang="ja-JP" sz="1400" i="1">
                <a:solidFill>
                  <a:srgbClr val="00279F"/>
                </a:solidFill>
              </a:rPr>
              <a:t>K</a:t>
            </a:r>
            <a:r>
              <a:rPr lang="en-US" altLang="ja-JP" i="1" baseline="30000">
                <a:solidFill>
                  <a:srgbClr val="00279F"/>
                </a:solidFill>
              </a:rPr>
              <a:t>+</a:t>
            </a:r>
            <a:r>
              <a:rPr lang="en-US" altLang="ja-JP" sz="1400" i="1">
                <a:solidFill>
                  <a:srgbClr val="00279F"/>
                </a:solidFill>
              </a:rPr>
              <a:t>/Na</a:t>
            </a:r>
            <a:r>
              <a:rPr lang="en-US" altLang="ja-JP" i="1" baseline="30000">
                <a:solidFill>
                  <a:srgbClr val="00279F"/>
                </a:solidFill>
              </a:rPr>
              <a:t>+</a:t>
            </a:r>
            <a:r>
              <a:rPr lang="en-US" altLang="ja-JP" sz="1400">
                <a:solidFill>
                  <a:srgbClr val="00279F"/>
                </a:solidFill>
              </a:rPr>
              <a:t> transport across lipid bilayer</a:t>
            </a:r>
          </a:p>
          <a:p>
            <a:pPr marL="742950" lvl="1" indent="-285750">
              <a:spcBef>
                <a:spcPct val="20000"/>
              </a:spcBef>
              <a:buSzPct val="100000"/>
              <a:buFontTx/>
              <a:buChar char="–"/>
            </a:pPr>
            <a:r>
              <a:rPr lang="en-US" altLang="ja-JP" sz="1400">
                <a:solidFill>
                  <a:srgbClr val="00279F"/>
                </a:solidFill>
              </a:rPr>
              <a:t>Membrane voltage controls energy barrier for opening of ion-selective channels</a:t>
            </a:r>
          </a:p>
          <a:p>
            <a:pPr marL="742950" lvl="1" indent="-285750">
              <a:spcBef>
                <a:spcPct val="20000"/>
              </a:spcBef>
              <a:buSzPct val="100000"/>
              <a:buFontTx/>
              <a:buChar char="–"/>
            </a:pPr>
            <a:r>
              <a:rPr lang="en-US" altLang="ja-JP" sz="1400">
                <a:solidFill>
                  <a:srgbClr val="00279F"/>
                </a:solidFill>
              </a:rPr>
              <a:t>Boltzmann distribution of </a:t>
            </a:r>
            <a:r>
              <a:rPr lang="en-US" altLang="ja-JP" sz="1400" i="1">
                <a:solidFill>
                  <a:srgbClr val="00279F"/>
                </a:solidFill>
              </a:rPr>
              <a:t>channel energy</a:t>
            </a:r>
            <a:r>
              <a:rPr lang="en-US" altLang="ja-JP" sz="1400">
                <a:solidFill>
                  <a:srgbClr val="00279F"/>
                </a:solidFill>
              </a:rPr>
              <a:t> produces exponential increase in </a:t>
            </a:r>
            <a:r>
              <a:rPr lang="en-US" altLang="ja-JP" sz="1400" i="1">
                <a:solidFill>
                  <a:srgbClr val="00279F"/>
                </a:solidFill>
              </a:rPr>
              <a:t>K</a:t>
            </a:r>
            <a:r>
              <a:rPr lang="en-US" altLang="ja-JP" i="1" baseline="30000">
                <a:solidFill>
                  <a:srgbClr val="00279F"/>
                </a:solidFill>
              </a:rPr>
              <a:t>+</a:t>
            </a:r>
            <a:r>
              <a:rPr lang="en-US" altLang="ja-JP" sz="1400" i="1">
                <a:solidFill>
                  <a:srgbClr val="00279F"/>
                </a:solidFill>
              </a:rPr>
              <a:t>/Na</a:t>
            </a:r>
            <a:r>
              <a:rPr lang="en-US" altLang="ja-JP" i="1" baseline="30000">
                <a:solidFill>
                  <a:srgbClr val="00279F"/>
                </a:solidFill>
              </a:rPr>
              <a:t>+</a:t>
            </a:r>
            <a:r>
              <a:rPr lang="en-US" altLang="ja-JP" sz="1400">
                <a:solidFill>
                  <a:srgbClr val="00279F"/>
                </a:solidFill>
              </a:rPr>
              <a:t> conductance with membrane voltage</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ionic-channels"/>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793039" y="860426"/>
            <a:ext cx="1958975" cy="140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88" name="Rectangle 5"/>
          <p:cNvSpPr>
            <a:spLocks noChangeArrowheads="1"/>
          </p:cNvSpPr>
          <p:nvPr/>
        </p:nvSpPr>
        <p:spPr bwMode="auto">
          <a:xfrm>
            <a:off x="2333626" y="1382713"/>
            <a:ext cx="3286125" cy="876300"/>
          </a:xfrm>
          <a:prstGeom prst="rect">
            <a:avLst/>
          </a:prstGeom>
          <a:solidFill>
            <a:srgbClr val="5B5B5B"/>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389" name="Rectangle 6"/>
          <p:cNvSpPr>
            <a:spLocks noChangeArrowheads="1"/>
          </p:cNvSpPr>
          <p:nvPr/>
        </p:nvSpPr>
        <p:spPr bwMode="auto">
          <a:xfrm>
            <a:off x="2330451" y="2260600"/>
            <a:ext cx="3294063" cy="757238"/>
          </a:xfrm>
          <a:prstGeom prst="rect">
            <a:avLst/>
          </a:prstGeom>
          <a:solidFill>
            <a:srgbClr val="BDDFBF"/>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390" name="Rectangle 7"/>
          <p:cNvSpPr>
            <a:spLocks noChangeArrowheads="1"/>
          </p:cNvSpPr>
          <p:nvPr/>
        </p:nvSpPr>
        <p:spPr bwMode="auto">
          <a:xfrm>
            <a:off x="3533775" y="1874839"/>
            <a:ext cx="965200" cy="320675"/>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391" name="Text Box 8"/>
          <p:cNvSpPr txBox="1">
            <a:spLocks noChangeArrowheads="1"/>
          </p:cNvSpPr>
          <p:nvPr/>
        </p:nvSpPr>
        <p:spPr bwMode="auto">
          <a:xfrm>
            <a:off x="3563939" y="1868488"/>
            <a:ext cx="86518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bg1"/>
                </a:solidFill>
              </a:rPr>
              <a:t>poly Si</a:t>
            </a:r>
          </a:p>
        </p:txBody>
      </p:sp>
      <p:sp>
        <p:nvSpPr>
          <p:cNvPr id="16392" name="Text Box 9"/>
          <p:cNvSpPr txBox="1">
            <a:spLocks noChangeArrowheads="1"/>
          </p:cNvSpPr>
          <p:nvPr/>
        </p:nvSpPr>
        <p:spPr bwMode="auto">
          <a:xfrm>
            <a:off x="2713038" y="1681163"/>
            <a:ext cx="785812"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chemeClr val="bg1"/>
                </a:solidFill>
              </a:rPr>
              <a:t>Source</a:t>
            </a:r>
          </a:p>
        </p:txBody>
      </p:sp>
      <p:sp>
        <p:nvSpPr>
          <p:cNvPr id="16393" name="Rectangle 10"/>
          <p:cNvSpPr>
            <a:spLocks noChangeArrowheads="1"/>
          </p:cNvSpPr>
          <p:nvPr/>
        </p:nvSpPr>
        <p:spPr bwMode="auto">
          <a:xfrm>
            <a:off x="3876676" y="1687513"/>
            <a:ext cx="250825" cy="184150"/>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394" name="Rectangle 11"/>
          <p:cNvSpPr>
            <a:spLocks noChangeArrowheads="1"/>
          </p:cNvSpPr>
          <p:nvPr/>
        </p:nvSpPr>
        <p:spPr bwMode="auto">
          <a:xfrm>
            <a:off x="2981326" y="1963738"/>
            <a:ext cx="250825" cy="292100"/>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395" name="Rectangle 12"/>
          <p:cNvSpPr>
            <a:spLocks noChangeArrowheads="1"/>
          </p:cNvSpPr>
          <p:nvPr/>
        </p:nvSpPr>
        <p:spPr bwMode="auto">
          <a:xfrm>
            <a:off x="4800601" y="1963738"/>
            <a:ext cx="250825" cy="292100"/>
          </a:xfrm>
          <a:prstGeom prst="rect">
            <a:avLst/>
          </a:prstGeom>
          <a:solidFill>
            <a:schemeClr val="accent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396" name="Text Box 13"/>
          <p:cNvSpPr txBox="1">
            <a:spLocks noChangeArrowheads="1"/>
          </p:cNvSpPr>
          <p:nvPr/>
        </p:nvSpPr>
        <p:spPr bwMode="auto">
          <a:xfrm>
            <a:off x="5056189" y="1379538"/>
            <a:ext cx="65563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a:solidFill>
                  <a:schemeClr val="bg1"/>
                </a:solidFill>
              </a:rPr>
              <a:t>SiO</a:t>
            </a:r>
            <a:r>
              <a:rPr lang="en-US" altLang="ja-JP" sz="1800" baseline="-25000">
                <a:solidFill>
                  <a:schemeClr val="bg1"/>
                </a:solidFill>
              </a:rPr>
              <a:t>2</a:t>
            </a:r>
          </a:p>
        </p:txBody>
      </p:sp>
      <p:sp>
        <p:nvSpPr>
          <p:cNvPr id="16397" name="Text Box 14"/>
          <p:cNvSpPr txBox="1">
            <a:spLocks noChangeArrowheads="1"/>
          </p:cNvSpPr>
          <p:nvPr/>
        </p:nvSpPr>
        <p:spPr bwMode="auto">
          <a:xfrm>
            <a:off x="3695700" y="1411288"/>
            <a:ext cx="57785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chemeClr val="bg1"/>
                </a:solidFill>
              </a:rPr>
              <a:t>Gate</a:t>
            </a:r>
          </a:p>
        </p:txBody>
      </p:sp>
      <p:sp>
        <p:nvSpPr>
          <p:cNvPr id="16398" name="Text Box 15"/>
          <p:cNvSpPr txBox="1">
            <a:spLocks noChangeArrowheads="1"/>
          </p:cNvSpPr>
          <p:nvPr/>
        </p:nvSpPr>
        <p:spPr bwMode="auto">
          <a:xfrm>
            <a:off x="4578351" y="1681163"/>
            <a:ext cx="638175"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chemeClr val="bg1"/>
                </a:solidFill>
              </a:rPr>
              <a:t>Drain</a:t>
            </a:r>
          </a:p>
        </p:txBody>
      </p:sp>
      <p:sp>
        <p:nvSpPr>
          <p:cNvPr id="16399" name="Rectangle 16"/>
          <p:cNvSpPr>
            <a:spLocks noChangeArrowheads="1"/>
          </p:cNvSpPr>
          <p:nvPr/>
        </p:nvSpPr>
        <p:spPr bwMode="auto">
          <a:xfrm>
            <a:off x="2681289" y="4264026"/>
            <a:ext cx="2655887" cy="227013"/>
          </a:xfrm>
          <a:prstGeom prst="rect">
            <a:avLst/>
          </a:prstGeom>
          <a:solidFill>
            <a:srgbClr val="1A148C"/>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pic>
        <p:nvPicPr>
          <p:cNvPr id="16400" name="Picture 1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81289" y="3505201"/>
            <a:ext cx="2655887" cy="7588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
        <p:nvSpPr>
          <p:cNvPr id="16401" name="Rectangle 18"/>
          <p:cNvSpPr>
            <a:spLocks noChangeArrowheads="1"/>
          </p:cNvSpPr>
          <p:nvPr/>
        </p:nvSpPr>
        <p:spPr bwMode="auto">
          <a:xfrm>
            <a:off x="3516314" y="3656014"/>
            <a:ext cx="985837" cy="835025"/>
          </a:xfrm>
          <a:prstGeom prst="rect">
            <a:avLst/>
          </a:prstGeom>
          <a:solidFill>
            <a:schemeClr val="bg1"/>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402" name="Line 19"/>
          <p:cNvSpPr>
            <a:spLocks noChangeShapeType="1"/>
          </p:cNvSpPr>
          <p:nvPr/>
        </p:nvSpPr>
        <p:spPr bwMode="auto">
          <a:xfrm>
            <a:off x="2681288" y="3276600"/>
            <a:ext cx="0" cy="985838"/>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6403" name="Line 20"/>
          <p:cNvSpPr>
            <a:spLocks noChangeShapeType="1"/>
          </p:cNvSpPr>
          <p:nvPr/>
        </p:nvSpPr>
        <p:spPr bwMode="auto">
          <a:xfrm>
            <a:off x="2681289" y="4262438"/>
            <a:ext cx="835025"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6404" name="Line 21"/>
          <p:cNvSpPr>
            <a:spLocks noChangeShapeType="1"/>
          </p:cNvSpPr>
          <p:nvPr/>
        </p:nvSpPr>
        <p:spPr bwMode="auto">
          <a:xfrm flipV="1">
            <a:off x="3516313" y="3656014"/>
            <a:ext cx="0" cy="60642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6405" name="Line 22"/>
          <p:cNvSpPr>
            <a:spLocks noChangeShapeType="1"/>
          </p:cNvSpPr>
          <p:nvPr/>
        </p:nvSpPr>
        <p:spPr bwMode="auto">
          <a:xfrm>
            <a:off x="3516314" y="3656013"/>
            <a:ext cx="985837"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6406" name="Line 23"/>
          <p:cNvSpPr>
            <a:spLocks noChangeShapeType="1"/>
          </p:cNvSpPr>
          <p:nvPr/>
        </p:nvSpPr>
        <p:spPr bwMode="auto">
          <a:xfrm>
            <a:off x="4502150" y="3656014"/>
            <a:ext cx="0" cy="606425"/>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6407" name="Line 24"/>
          <p:cNvSpPr>
            <a:spLocks noChangeShapeType="1"/>
          </p:cNvSpPr>
          <p:nvPr/>
        </p:nvSpPr>
        <p:spPr bwMode="auto">
          <a:xfrm>
            <a:off x="4502151" y="4262438"/>
            <a:ext cx="835025"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6408" name="Line 25"/>
          <p:cNvSpPr>
            <a:spLocks noChangeShapeType="1"/>
          </p:cNvSpPr>
          <p:nvPr/>
        </p:nvSpPr>
        <p:spPr bwMode="auto">
          <a:xfrm flipV="1">
            <a:off x="5337175" y="3276600"/>
            <a:ext cx="0" cy="985838"/>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6409" name="Line 26"/>
          <p:cNvSpPr>
            <a:spLocks noChangeShapeType="1"/>
          </p:cNvSpPr>
          <p:nvPr/>
        </p:nvSpPr>
        <p:spPr bwMode="auto">
          <a:xfrm flipV="1">
            <a:off x="2452688" y="3276600"/>
            <a:ext cx="0" cy="1138238"/>
          </a:xfrm>
          <a:prstGeom prst="line">
            <a:avLst/>
          </a:prstGeom>
          <a:noFill/>
          <a:ln w="19050">
            <a:solidFill>
              <a:schemeClr val="tx1"/>
            </a:solidFill>
            <a:round/>
            <a:headEnd/>
            <a:tailEnd type="arrow"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16410" name="Text Box 27"/>
          <p:cNvSpPr txBox="1">
            <a:spLocks noChangeArrowheads="1"/>
          </p:cNvSpPr>
          <p:nvPr/>
        </p:nvSpPr>
        <p:spPr bwMode="auto">
          <a:xfrm rot="-5400000">
            <a:off x="1847056" y="3807619"/>
            <a:ext cx="9096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spcBef>
                <a:spcPct val="50000"/>
              </a:spcBef>
            </a:pPr>
            <a:r>
              <a:rPr lang="en-US" altLang="ja-JP" sz="1400" b="0">
                <a:solidFill>
                  <a:schemeClr val="tx1"/>
                </a:solidFill>
              </a:rPr>
              <a:t>Energy</a:t>
            </a:r>
          </a:p>
        </p:txBody>
      </p:sp>
      <p:sp>
        <p:nvSpPr>
          <p:cNvPr id="16411" name="Line 28"/>
          <p:cNvSpPr>
            <a:spLocks noChangeShapeType="1"/>
          </p:cNvSpPr>
          <p:nvPr/>
        </p:nvSpPr>
        <p:spPr bwMode="auto">
          <a:xfrm>
            <a:off x="4046538" y="3201989"/>
            <a:ext cx="0" cy="585787"/>
          </a:xfrm>
          <a:prstGeom prst="line">
            <a:avLst/>
          </a:prstGeom>
          <a:noFill/>
          <a:ln w="38100">
            <a:solidFill>
              <a:schemeClr val="hlink"/>
            </a:solidFill>
            <a:round/>
            <a:headEnd type="triangle" w="med" len="med"/>
            <a:tailEnd/>
          </a:ln>
          <a:extLst>
            <a:ext uri="{909E8E84-426E-40dd-AFC4-6F175D3DCCD1}">
              <a14:hiddenFill xmlns="" xmlns:a14="http://schemas.microsoft.com/office/drawing/2010/main">
                <a:noFill/>
              </a14:hiddenFill>
            </a:ext>
          </a:extLst>
        </p:spPr>
        <p:txBody>
          <a:bodyPr wrap="none" anchor="ctr"/>
          <a:lstStyle/>
          <a:p>
            <a:endParaRPr lang="en-US"/>
          </a:p>
        </p:txBody>
      </p:sp>
      <p:sp>
        <p:nvSpPr>
          <p:cNvPr id="16412" name="Text Box 29"/>
          <p:cNvSpPr txBox="1">
            <a:spLocks noChangeArrowheads="1"/>
          </p:cNvSpPr>
          <p:nvPr/>
        </p:nvSpPr>
        <p:spPr bwMode="auto">
          <a:xfrm rot="-5400000">
            <a:off x="2966244" y="3390107"/>
            <a:ext cx="17446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a:solidFill>
                  <a:schemeClr val="hlink"/>
                </a:solidFill>
              </a:rPr>
              <a:t>Gate voltage</a:t>
            </a:r>
          </a:p>
        </p:txBody>
      </p:sp>
      <p:sp>
        <p:nvSpPr>
          <p:cNvPr id="16413" name="AutoShape 30"/>
          <p:cNvSpPr>
            <a:spLocks noChangeArrowheads="1"/>
          </p:cNvSpPr>
          <p:nvPr/>
        </p:nvSpPr>
        <p:spPr bwMode="auto">
          <a:xfrm rot="5400000">
            <a:off x="3860801" y="989013"/>
            <a:ext cx="228600" cy="3286125"/>
          </a:xfrm>
          <a:prstGeom prst="flowChartDelay">
            <a:avLst/>
          </a:prstGeom>
          <a:solidFill>
            <a:srgbClr val="5CD759"/>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414" name="Rectangle 31"/>
          <p:cNvSpPr>
            <a:spLocks noChangeArrowheads="1"/>
          </p:cNvSpPr>
          <p:nvPr/>
        </p:nvSpPr>
        <p:spPr bwMode="auto">
          <a:xfrm>
            <a:off x="2332039" y="2259014"/>
            <a:ext cx="3286125" cy="276225"/>
          </a:xfrm>
          <a:prstGeom prst="rect">
            <a:avLst/>
          </a:prstGeom>
          <a:solidFill>
            <a:srgbClr val="5CD759"/>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415" name="Text Box 32"/>
          <p:cNvSpPr txBox="1">
            <a:spLocks noChangeArrowheads="1"/>
          </p:cNvSpPr>
          <p:nvPr/>
        </p:nvSpPr>
        <p:spPr bwMode="auto">
          <a:xfrm>
            <a:off x="3362050" y="2700339"/>
            <a:ext cx="133722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chemeClr val="tx1"/>
                </a:solidFill>
              </a:rPr>
              <a:t>p</a:t>
            </a:r>
            <a:r>
              <a:rPr lang="en-US" altLang="ja-JP" sz="2000" b="0" baseline="30000">
                <a:solidFill>
                  <a:schemeClr val="tx1"/>
                </a:solidFill>
              </a:rPr>
              <a:t>-</a:t>
            </a:r>
            <a:r>
              <a:rPr lang="en-US" altLang="ja-JP" sz="1400" b="0">
                <a:solidFill>
                  <a:schemeClr val="tx1"/>
                </a:solidFill>
              </a:rPr>
              <a:t> Si substrate</a:t>
            </a:r>
          </a:p>
        </p:txBody>
      </p:sp>
      <p:sp>
        <p:nvSpPr>
          <p:cNvPr id="16416" name="Text Box 33"/>
          <p:cNvSpPr txBox="1">
            <a:spLocks noChangeArrowheads="1"/>
          </p:cNvSpPr>
          <p:nvPr/>
        </p:nvSpPr>
        <p:spPr bwMode="auto">
          <a:xfrm>
            <a:off x="3479800" y="2211388"/>
            <a:ext cx="1049338"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i="1">
                <a:solidFill>
                  <a:schemeClr val="tx1"/>
                </a:solidFill>
              </a:rPr>
              <a:t>p</a:t>
            </a:r>
            <a:r>
              <a:rPr lang="en-US" altLang="ja-JP" sz="1400">
                <a:solidFill>
                  <a:schemeClr val="tx1"/>
                </a:solidFill>
              </a:rPr>
              <a:t>-Channel</a:t>
            </a:r>
          </a:p>
        </p:txBody>
      </p:sp>
      <p:sp>
        <p:nvSpPr>
          <p:cNvPr id="16417" name="AutoShape 34"/>
          <p:cNvSpPr>
            <a:spLocks noChangeArrowheads="1"/>
          </p:cNvSpPr>
          <p:nvPr/>
        </p:nvSpPr>
        <p:spPr bwMode="auto">
          <a:xfrm rot="5400000">
            <a:off x="2936876" y="2019301"/>
            <a:ext cx="363537" cy="836612"/>
          </a:xfrm>
          <a:prstGeom prst="flowChartDelay">
            <a:avLst/>
          </a:prstGeom>
          <a:solidFill>
            <a:srgbClr val="00990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418" name="AutoShape 35"/>
          <p:cNvSpPr>
            <a:spLocks noChangeArrowheads="1"/>
          </p:cNvSpPr>
          <p:nvPr/>
        </p:nvSpPr>
        <p:spPr bwMode="auto">
          <a:xfrm rot="5400000">
            <a:off x="4740276" y="2019301"/>
            <a:ext cx="363537" cy="836612"/>
          </a:xfrm>
          <a:prstGeom prst="flowChartDelay">
            <a:avLst/>
          </a:prstGeom>
          <a:solidFill>
            <a:srgbClr val="009900"/>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1" hangingPunct="1"/>
            <a:endParaRPr lang="ja-JP" altLang="en-US"/>
          </a:p>
        </p:txBody>
      </p:sp>
      <p:sp>
        <p:nvSpPr>
          <p:cNvPr id="16419" name="Text Box 36"/>
          <p:cNvSpPr txBox="1">
            <a:spLocks noChangeArrowheads="1"/>
          </p:cNvSpPr>
          <p:nvPr/>
        </p:nvSpPr>
        <p:spPr bwMode="auto">
          <a:xfrm>
            <a:off x="2932113" y="2192339"/>
            <a:ext cx="379412"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chemeClr val="bg1"/>
                </a:solidFill>
              </a:rPr>
              <a:t>p</a:t>
            </a:r>
            <a:r>
              <a:rPr lang="en-US" altLang="ja-JP" sz="2000" b="0" baseline="30000">
                <a:solidFill>
                  <a:schemeClr val="bg1"/>
                </a:solidFill>
              </a:rPr>
              <a:t>+</a:t>
            </a:r>
            <a:endParaRPr lang="en-US" altLang="ja-JP" sz="1400" b="0">
              <a:solidFill>
                <a:schemeClr val="bg1"/>
              </a:solidFill>
            </a:endParaRPr>
          </a:p>
        </p:txBody>
      </p:sp>
      <p:sp>
        <p:nvSpPr>
          <p:cNvPr id="16420" name="Text Box 37"/>
          <p:cNvSpPr txBox="1">
            <a:spLocks noChangeArrowheads="1"/>
          </p:cNvSpPr>
          <p:nvPr/>
        </p:nvSpPr>
        <p:spPr bwMode="auto">
          <a:xfrm>
            <a:off x="4748213" y="2192339"/>
            <a:ext cx="379412" cy="6155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chemeClr val="bg1"/>
                </a:solidFill>
              </a:rPr>
              <a:t>p</a:t>
            </a:r>
            <a:r>
              <a:rPr lang="en-US" altLang="ja-JP" sz="2000" b="0" baseline="30000">
                <a:solidFill>
                  <a:schemeClr val="bg1"/>
                </a:solidFill>
              </a:rPr>
              <a:t>+</a:t>
            </a:r>
            <a:endParaRPr lang="en-US" altLang="ja-JP" sz="1400" b="0">
              <a:solidFill>
                <a:schemeClr val="bg1"/>
              </a:solidFill>
            </a:endParaRPr>
          </a:p>
        </p:txBody>
      </p:sp>
      <p:sp>
        <p:nvSpPr>
          <p:cNvPr id="16421" name="Text Box 38"/>
          <p:cNvSpPr txBox="1">
            <a:spLocks noChangeArrowheads="1"/>
          </p:cNvSpPr>
          <p:nvPr/>
        </p:nvSpPr>
        <p:spPr bwMode="auto">
          <a:xfrm>
            <a:off x="3681041" y="2478089"/>
            <a:ext cx="700833"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wrap="none">
            <a:spAutoFit/>
          </a:bodyPr>
          <a:lstStyle>
            <a:lvl1pPr>
              <a:defRPr sz="2200" b="1">
                <a:solidFill>
                  <a:srgbClr val="B50069"/>
                </a:solidFill>
                <a:latin typeface="Arial" charset="0"/>
                <a:ea typeface="ＭＳ Ｐゴシック" charset="0"/>
                <a:cs typeface="ＭＳ Ｐゴシック" charset="0"/>
              </a:defRPr>
            </a:lvl1pPr>
            <a:lvl2pPr>
              <a:defRPr sz="2000">
                <a:solidFill>
                  <a:srgbClr val="00279F"/>
                </a:solidFill>
                <a:latin typeface="Book Antiqua" charset="0"/>
                <a:ea typeface="ＭＳ Ｐゴシック" charset="0"/>
              </a:defRPr>
            </a:lvl2pPr>
            <a:lvl3pPr>
              <a:defRPr i="1">
                <a:solidFill>
                  <a:srgbClr val="790015"/>
                </a:solidFill>
                <a:latin typeface="Arial" charset="0"/>
                <a:ea typeface="ＭＳ Ｐゴシック" charset="0"/>
              </a:defRPr>
            </a:lvl3pPr>
            <a:lvl4pPr>
              <a:defRPr sz="1600" i="1">
                <a:solidFill>
                  <a:srgbClr val="790015"/>
                </a:solidFill>
                <a:latin typeface="Book Antiqua" charset="0"/>
                <a:ea typeface="ＭＳ Ｐゴシック" charset="0"/>
              </a:defRPr>
            </a:lvl4pPr>
            <a:lvl5pPr>
              <a:defRPr sz="1400">
                <a:solidFill>
                  <a:schemeClr val="tx2"/>
                </a:solidFill>
                <a:latin typeface="Arial" charset="0"/>
                <a:ea typeface="ＭＳ Ｐゴシック" charset="0"/>
              </a:defRPr>
            </a:lvl5pPr>
            <a:lvl6pPr eaLnBrk="0" hangingPunct="0">
              <a:defRPr sz="1400">
                <a:solidFill>
                  <a:schemeClr val="tx2"/>
                </a:solidFill>
                <a:latin typeface="Arial" charset="0"/>
                <a:ea typeface="ＭＳ Ｐゴシック" charset="0"/>
              </a:defRPr>
            </a:lvl6pPr>
            <a:lvl7pPr eaLnBrk="0" hangingPunct="0">
              <a:defRPr sz="1400">
                <a:solidFill>
                  <a:schemeClr val="tx2"/>
                </a:solidFill>
                <a:latin typeface="Arial" charset="0"/>
                <a:ea typeface="ＭＳ Ｐゴシック" charset="0"/>
              </a:defRPr>
            </a:lvl7pPr>
            <a:lvl8pPr eaLnBrk="0" hangingPunct="0">
              <a:defRPr sz="1400">
                <a:solidFill>
                  <a:schemeClr val="tx2"/>
                </a:solidFill>
                <a:latin typeface="Arial" charset="0"/>
                <a:ea typeface="ＭＳ Ｐゴシック" charset="0"/>
              </a:defRPr>
            </a:lvl8pPr>
            <a:lvl9pPr eaLnBrk="0" hangingPunct="0">
              <a:defRPr sz="1400">
                <a:solidFill>
                  <a:schemeClr val="tx2"/>
                </a:solidFill>
                <a:latin typeface="Arial" charset="0"/>
                <a:ea typeface="ＭＳ Ｐゴシック" charset="0"/>
              </a:defRPr>
            </a:lvl9pPr>
          </a:lstStyle>
          <a:p>
            <a:pPr algn="ctr" eaLnBrk="1" hangingPunct="1"/>
            <a:r>
              <a:rPr lang="en-US" altLang="ja-JP" sz="1400" b="0" i="1">
                <a:solidFill>
                  <a:schemeClr val="tx1"/>
                </a:solidFill>
              </a:rPr>
              <a:t>n</a:t>
            </a:r>
            <a:r>
              <a:rPr lang="en-US" altLang="ja-JP" sz="2000" b="0" baseline="30000">
                <a:solidFill>
                  <a:schemeClr val="tx1"/>
                </a:solidFill>
              </a:rPr>
              <a:t>-</a:t>
            </a:r>
            <a:r>
              <a:rPr lang="en-US" altLang="ja-JP" sz="1400" b="0">
                <a:solidFill>
                  <a:schemeClr val="tx1"/>
                </a:solidFill>
              </a:rPr>
              <a:t> well</a:t>
            </a:r>
          </a:p>
        </p:txBody>
      </p:sp>
      <p:pic>
        <p:nvPicPr>
          <p:cNvPr id="16422" name="Picture 39" descr="hodgkin_conductance"/>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481763" y="2235200"/>
            <a:ext cx="3879850" cy="23066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0568657"/>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754C3E4F-7546-574E-9692-2AEA2DDD48A4}"/>
              </a:ext>
            </a:extLst>
          </p:cNvPr>
          <p:cNvPicPr>
            <a:picLocks noChangeAspect="1"/>
          </p:cNvPicPr>
          <p:nvPr/>
        </p:nvPicPr>
        <p:blipFill>
          <a:blip r:embed="rId2"/>
          <a:stretch>
            <a:fillRect/>
          </a:stretch>
        </p:blipFill>
        <p:spPr>
          <a:xfrm>
            <a:off x="2159622" y="1980580"/>
            <a:ext cx="2447057" cy="2602572"/>
          </a:xfrm>
          <a:prstGeom prst="rect">
            <a:avLst/>
          </a:prstGeom>
        </p:spPr>
      </p:pic>
      <p:pic>
        <p:nvPicPr>
          <p:cNvPr id="74" name="Picture 73">
            <a:extLst>
              <a:ext uri="{FF2B5EF4-FFF2-40B4-BE49-F238E27FC236}">
                <a16:creationId xmlns:a16="http://schemas.microsoft.com/office/drawing/2014/main" id="{1DD5F67E-BA9C-524A-BC48-914D40490393}"/>
              </a:ext>
            </a:extLst>
          </p:cNvPr>
          <p:cNvPicPr>
            <a:picLocks noChangeAspect="1"/>
          </p:cNvPicPr>
          <p:nvPr/>
        </p:nvPicPr>
        <p:blipFill rotWithShape="1">
          <a:blip r:embed="rId3"/>
          <a:srcRect t="11898" r="56813"/>
          <a:stretch/>
        </p:blipFill>
        <p:spPr>
          <a:xfrm>
            <a:off x="5068786" y="2177736"/>
            <a:ext cx="2230609" cy="2096429"/>
          </a:xfrm>
          <a:prstGeom prst="rect">
            <a:avLst/>
          </a:prstGeom>
        </p:spPr>
      </p:pic>
      <p:sp>
        <p:nvSpPr>
          <p:cNvPr id="75" name="TextBox 74">
            <a:extLst>
              <a:ext uri="{FF2B5EF4-FFF2-40B4-BE49-F238E27FC236}">
                <a16:creationId xmlns:a16="http://schemas.microsoft.com/office/drawing/2014/main" id="{A3589E74-337D-884F-9843-8FD90D397475}"/>
              </a:ext>
            </a:extLst>
          </p:cNvPr>
          <p:cNvSpPr txBox="1"/>
          <p:nvPr/>
        </p:nvSpPr>
        <p:spPr>
          <a:xfrm>
            <a:off x="1993550" y="1811303"/>
            <a:ext cx="309700" cy="338554"/>
          </a:xfrm>
          <a:prstGeom prst="rect">
            <a:avLst/>
          </a:prstGeom>
          <a:noFill/>
        </p:spPr>
        <p:txBody>
          <a:bodyPr wrap="none" rtlCol="0">
            <a:spAutoFit/>
          </a:bodyPr>
          <a:lstStyle/>
          <a:p>
            <a:r>
              <a:rPr lang="en-US" sz="1600" b="1" dirty="0"/>
              <a:t>A</a:t>
            </a:r>
          </a:p>
        </p:txBody>
      </p:sp>
      <p:sp>
        <p:nvSpPr>
          <p:cNvPr id="76" name="TextBox 75">
            <a:extLst>
              <a:ext uri="{FF2B5EF4-FFF2-40B4-BE49-F238E27FC236}">
                <a16:creationId xmlns:a16="http://schemas.microsoft.com/office/drawing/2014/main" id="{10EB2D00-A408-DF48-8E78-6B843F9F1EED}"/>
              </a:ext>
            </a:extLst>
          </p:cNvPr>
          <p:cNvSpPr txBox="1"/>
          <p:nvPr/>
        </p:nvSpPr>
        <p:spPr>
          <a:xfrm>
            <a:off x="4736643" y="1811303"/>
            <a:ext cx="300082" cy="338554"/>
          </a:xfrm>
          <a:prstGeom prst="rect">
            <a:avLst/>
          </a:prstGeom>
          <a:noFill/>
        </p:spPr>
        <p:txBody>
          <a:bodyPr wrap="none" rtlCol="0">
            <a:spAutoFit/>
          </a:bodyPr>
          <a:lstStyle/>
          <a:p>
            <a:r>
              <a:rPr lang="en-US" sz="1600" b="1" dirty="0"/>
              <a:t>B</a:t>
            </a:r>
          </a:p>
        </p:txBody>
      </p:sp>
      <p:pic>
        <p:nvPicPr>
          <p:cNvPr id="77" name="Picture 76">
            <a:extLst>
              <a:ext uri="{FF2B5EF4-FFF2-40B4-BE49-F238E27FC236}">
                <a16:creationId xmlns:a16="http://schemas.microsoft.com/office/drawing/2014/main" id="{1DFCFF7E-29DE-EF45-8752-15EC11786542}"/>
              </a:ext>
            </a:extLst>
          </p:cNvPr>
          <p:cNvPicPr>
            <a:picLocks noChangeAspect="1"/>
          </p:cNvPicPr>
          <p:nvPr/>
        </p:nvPicPr>
        <p:blipFill rotWithShape="1">
          <a:blip r:embed="rId3"/>
          <a:srcRect l="50000"/>
          <a:stretch/>
        </p:blipFill>
        <p:spPr>
          <a:xfrm>
            <a:off x="7211305" y="1985300"/>
            <a:ext cx="2698413" cy="2486340"/>
          </a:xfrm>
          <a:prstGeom prst="rect">
            <a:avLst/>
          </a:prstGeom>
        </p:spPr>
      </p:pic>
    </p:spTree>
    <p:extLst>
      <p:ext uri="{BB962C8B-B14F-4D97-AF65-F5344CB8AC3E}">
        <p14:creationId xmlns:p14="http://schemas.microsoft.com/office/powerpoint/2010/main" val="39381978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a:extLst>
              <a:ext uri="{FF2B5EF4-FFF2-40B4-BE49-F238E27FC236}">
                <a16:creationId xmlns:a16="http://schemas.microsoft.com/office/drawing/2014/main" id="{1DFCFF7E-29DE-EF45-8752-15EC11786542}"/>
              </a:ext>
            </a:extLst>
          </p:cNvPr>
          <p:cNvPicPr>
            <a:picLocks noChangeAspect="1"/>
          </p:cNvPicPr>
          <p:nvPr/>
        </p:nvPicPr>
        <p:blipFill rotWithShape="1">
          <a:blip r:embed="rId3"/>
          <a:srcRect l="50000"/>
          <a:stretch/>
        </p:blipFill>
        <p:spPr>
          <a:xfrm>
            <a:off x="5702576" y="1980579"/>
            <a:ext cx="3813718" cy="3513991"/>
          </a:xfrm>
          <a:prstGeom prst="rect">
            <a:avLst/>
          </a:prstGeom>
        </p:spPr>
      </p:pic>
      <p:pic>
        <p:nvPicPr>
          <p:cNvPr id="73" name="Picture 72">
            <a:extLst>
              <a:ext uri="{FF2B5EF4-FFF2-40B4-BE49-F238E27FC236}">
                <a16:creationId xmlns:a16="http://schemas.microsoft.com/office/drawing/2014/main" id="{754C3E4F-7546-574E-9692-2AEA2DDD48A4}"/>
              </a:ext>
            </a:extLst>
          </p:cNvPr>
          <p:cNvPicPr>
            <a:picLocks noChangeAspect="1"/>
          </p:cNvPicPr>
          <p:nvPr/>
        </p:nvPicPr>
        <p:blipFill>
          <a:blip r:embed="rId4"/>
          <a:stretch>
            <a:fillRect/>
          </a:stretch>
        </p:blipFill>
        <p:spPr>
          <a:xfrm>
            <a:off x="2159622" y="1980579"/>
            <a:ext cx="3376882" cy="3591489"/>
          </a:xfrm>
          <a:prstGeom prst="rect">
            <a:avLst/>
          </a:prstGeom>
        </p:spPr>
      </p:pic>
      <p:sp>
        <p:nvSpPr>
          <p:cNvPr id="75" name="TextBox 74">
            <a:extLst>
              <a:ext uri="{FF2B5EF4-FFF2-40B4-BE49-F238E27FC236}">
                <a16:creationId xmlns:a16="http://schemas.microsoft.com/office/drawing/2014/main" id="{A3589E74-337D-884F-9843-8FD90D397475}"/>
              </a:ext>
            </a:extLst>
          </p:cNvPr>
          <p:cNvSpPr txBox="1"/>
          <p:nvPr/>
        </p:nvSpPr>
        <p:spPr>
          <a:xfrm>
            <a:off x="1993550" y="1811303"/>
            <a:ext cx="309700" cy="338554"/>
          </a:xfrm>
          <a:prstGeom prst="rect">
            <a:avLst/>
          </a:prstGeom>
          <a:noFill/>
        </p:spPr>
        <p:txBody>
          <a:bodyPr wrap="none" rtlCol="0">
            <a:spAutoFit/>
          </a:bodyPr>
          <a:lstStyle/>
          <a:p>
            <a:r>
              <a:rPr lang="en-US" sz="1600" b="1" dirty="0"/>
              <a:t>A</a:t>
            </a:r>
          </a:p>
        </p:txBody>
      </p:sp>
      <p:sp>
        <p:nvSpPr>
          <p:cNvPr id="76" name="TextBox 75">
            <a:extLst>
              <a:ext uri="{FF2B5EF4-FFF2-40B4-BE49-F238E27FC236}">
                <a16:creationId xmlns:a16="http://schemas.microsoft.com/office/drawing/2014/main" id="{10EB2D00-A408-DF48-8E78-6B843F9F1EED}"/>
              </a:ext>
            </a:extLst>
          </p:cNvPr>
          <p:cNvSpPr txBox="1"/>
          <p:nvPr/>
        </p:nvSpPr>
        <p:spPr>
          <a:xfrm>
            <a:off x="5552535" y="1811303"/>
            <a:ext cx="300082" cy="338554"/>
          </a:xfrm>
          <a:prstGeom prst="rect">
            <a:avLst/>
          </a:prstGeom>
          <a:noFill/>
        </p:spPr>
        <p:txBody>
          <a:bodyPr wrap="none" rtlCol="0">
            <a:spAutoFit/>
          </a:bodyPr>
          <a:lstStyle/>
          <a:p>
            <a:r>
              <a:rPr lang="en-US" sz="1600" b="1" dirty="0"/>
              <a:t>B</a:t>
            </a:r>
          </a:p>
        </p:txBody>
      </p:sp>
    </p:spTree>
    <p:extLst>
      <p:ext uri="{BB962C8B-B14F-4D97-AF65-F5344CB8AC3E}">
        <p14:creationId xmlns:p14="http://schemas.microsoft.com/office/powerpoint/2010/main" val="40784504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a:extLst>
              <a:ext uri="{FF2B5EF4-FFF2-40B4-BE49-F238E27FC236}">
                <a16:creationId xmlns:a16="http://schemas.microsoft.com/office/drawing/2014/main" id="{1DD5F67E-BA9C-524A-BC48-914D40490393}"/>
              </a:ext>
            </a:extLst>
          </p:cNvPr>
          <p:cNvPicPr>
            <a:picLocks noChangeAspect="1"/>
          </p:cNvPicPr>
          <p:nvPr/>
        </p:nvPicPr>
        <p:blipFill rotWithShape="1">
          <a:blip r:embed="rId3"/>
          <a:srcRect t="11898" r="56813"/>
          <a:stretch/>
        </p:blipFill>
        <p:spPr>
          <a:xfrm>
            <a:off x="5068786" y="2177736"/>
            <a:ext cx="2230609" cy="2096429"/>
          </a:xfrm>
          <a:prstGeom prst="rect">
            <a:avLst/>
          </a:prstGeom>
        </p:spPr>
      </p:pic>
      <p:pic>
        <p:nvPicPr>
          <p:cNvPr id="77" name="Picture 76">
            <a:extLst>
              <a:ext uri="{FF2B5EF4-FFF2-40B4-BE49-F238E27FC236}">
                <a16:creationId xmlns:a16="http://schemas.microsoft.com/office/drawing/2014/main" id="{1DFCFF7E-29DE-EF45-8752-15EC11786542}"/>
              </a:ext>
            </a:extLst>
          </p:cNvPr>
          <p:cNvPicPr>
            <a:picLocks noChangeAspect="1"/>
          </p:cNvPicPr>
          <p:nvPr/>
        </p:nvPicPr>
        <p:blipFill rotWithShape="1">
          <a:blip r:embed="rId3"/>
          <a:srcRect l="50000"/>
          <a:stretch/>
        </p:blipFill>
        <p:spPr>
          <a:xfrm>
            <a:off x="7211305" y="1985300"/>
            <a:ext cx="2698413" cy="2486340"/>
          </a:xfrm>
          <a:prstGeom prst="rect">
            <a:avLst/>
          </a:prstGeom>
        </p:spPr>
      </p:pic>
    </p:spTree>
    <p:extLst>
      <p:ext uri="{BB962C8B-B14F-4D97-AF65-F5344CB8AC3E}">
        <p14:creationId xmlns:p14="http://schemas.microsoft.com/office/powerpoint/2010/main" val="1169943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Graphical user interface&#10;&#10;Description automatically generated with medium confidence">
            <a:extLst>
              <a:ext uri="{FF2B5EF4-FFF2-40B4-BE49-F238E27FC236}">
                <a16:creationId xmlns:a16="http://schemas.microsoft.com/office/drawing/2014/main" id="{4A3DF82A-9082-AF4E-AD53-B273D6B69B62}"/>
              </a:ext>
            </a:extLst>
          </p:cNvPr>
          <p:cNvPicPr>
            <a:picLocks noChangeAspect="1"/>
          </p:cNvPicPr>
          <p:nvPr/>
        </p:nvPicPr>
        <p:blipFill>
          <a:blip r:embed="rId2"/>
          <a:stretch>
            <a:fillRect/>
          </a:stretch>
        </p:blipFill>
        <p:spPr>
          <a:xfrm>
            <a:off x="309700" y="1982424"/>
            <a:ext cx="11882300" cy="2970575"/>
          </a:xfrm>
          <a:prstGeom prst="rect">
            <a:avLst/>
          </a:prstGeom>
        </p:spPr>
      </p:pic>
      <p:sp>
        <p:nvSpPr>
          <p:cNvPr id="6" name="TextBox 5">
            <a:extLst>
              <a:ext uri="{FF2B5EF4-FFF2-40B4-BE49-F238E27FC236}">
                <a16:creationId xmlns:a16="http://schemas.microsoft.com/office/drawing/2014/main" id="{06792A75-E5D8-334A-AFD9-433D22FF14E7}"/>
              </a:ext>
            </a:extLst>
          </p:cNvPr>
          <p:cNvSpPr txBox="1"/>
          <p:nvPr/>
        </p:nvSpPr>
        <p:spPr>
          <a:xfrm>
            <a:off x="154850" y="1813147"/>
            <a:ext cx="309700" cy="338554"/>
          </a:xfrm>
          <a:prstGeom prst="rect">
            <a:avLst/>
          </a:prstGeom>
          <a:noFill/>
        </p:spPr>
        <p:txBody>
          <a:bodyPr wrap="none" rtlCol="0">
            <a:spAutoFit/>
          </a:bodyPr>
          <a:lstStyle/>
          <a:p>
            <a:r>
              <a:rPr lang="en-US" sz="1600" b="1" dirty="0"/>
              <a:t>A</a:t>
            </a:r>
          </a:p>
        </p:txBody>
      </p:sp>
      <p:sp>
        <p:nvSpPr>
          <p:cNvPr id="7" name="TextBox 6">
            <a:extLst>
              <a:ext uri="{FF2B5EF4-FFF2-40B4-BE49-F238E27FC236}">
                <a16:creationId xmlns:a16="http://schemas.microsoft.com/office/drawing/2014/main" id="{02365D23-BDE0-664B-BDDD-D1B92D7C026D}"/>
              </a:ext>
            </a:extLst>
          </p:cNvPr>
          <p:cNvSpPr txBox="1"/>
          <p:nvPr/>
        </p:nvSpPr>
        <p:spPr>
          <a:xfrm>
            <a:off x="4124093" y="1813147"/>
            <a:ext cx="300082" cy="338554"/>
          </a:xfrm>
          <a:prstGeom prst="rect">
            <a:avLst/>
          </a:prstGeom>
          <a:noFill/>
        </p:spPr>
        <p:txBody>
          <a:bodyPr wrap="none" rtlCol="0">
            <a:spAutoFit/>
          </a:bodyPr>
          <a:lstStyle/>
          <a:p>
            <a:r>
              <a:rPr lang="en-US" sz="1600" b="1" dirty="0"/>
              <a:t>B</a:t>
            </a:r>
          </a:p>
        </p:txBody>
      </p:sp>
      <p:sp>
        <p:nvSpPr>
          <p:cNvPr id="8" name="TextBox 7">
            <a:extLst>
              <a:ext uri="{FF2B5EF4-FFF2-40B4-BE49-F238E27FC236}">
                <a16:creationId xmlns:a16="http://schemas.microsoft.com/office/drawing/2014/main" id="{1C516609-CBC1-BE43-BB2E-E4A18E0CE15D}"/>
              </a:ext>
            </a:extLst>
          </p:cNvPr>
          <p:cNvSpPr txBox="1"/>
          <p:nvPr/>
        </p:nvSpPr>
        <p:spPr>
          <a:xfrm>
            <a:off x="8161252" y="1813147"/>
            <a:ext cx="293670" cy="338554"/>
          </a:xfrm>
          <a:prstGeom prst="rect">
            <a:avLst/>
          </a:prstGeom>
          <a:noFill/>
        </p:spPr>
        <p:txBody>
          <a:bodyPr wrap="none" rtlCol="0">
            <a:spAutoFit/>
          </a:bodyPr>
          <a:lstStyle/>
          <a:p>
            <a:r>
              <a:rPr lang="en-US" sz="1600" b="1" dirty="0"/>
              <a:t>C</a:t>
            </a:r>
          </a:p>
        </p:txBody>
      </p:sp>
    </p:spTree>
    <p:extLst>
      <p:ext uri="{BB962C8B-B14F-4D97-AF65-F5344CB8AC3E}">
        <p14:creationId xmlns:p14="http://schemas.microsoft.com/office/powerpoint/2010/main" val="1354211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AC447-58FF-E44A-BB09-1414A73F4518}"/>
              </a:ext>
            </a:extLst>
          </p:cNvPr>
          <p:cNvSpPr>
            <a:spLocks noGrp="1"/>
          </p:cNvSpPr>
          <p:nvPr>
            <p:ph type="title"/>
          </p:nvPr>
        </p:nvSpPr>
        <p:spPr/>
        <p:txBody>
          <a:bodyPr/>
          <a:lstStyle/>
          <a:p>
            <a:r>
              <a:rPr lang="en-US" b="1" dirty="0"/>
              <a:t>Calcium Influx</a:t>
            </a:r>
          </a:p>
        </p:txBody>
      </p:sp>
      <p:pic>
        <p:nvPicPr>
          <p:cNvPr id="4" name="Picture 3">
            <a:extLst>
              <a:ext uri="{FF2B5EF4-FFF2-40B4-BE49-F238E27FC236}">
                <a16:creationId xmlns:a16="http://schemas.microsoft.com/office/drawing/2014/main" id="{7AA1AE88-55F8-1F40-B6D5-E3D7C383B549}"/>
              </a:ext>
            </a:extLst>
          </p:cNvPr>
          <p:cNvPicPr>
            <a:picLocks noChangeAspect="1"/>
          </p:cNvPicPr>
          <p:nvPr/>
        </p:nvPicPr>
        <p:blipFill>
          <a:blip r:embed="rId3"/>
          <a:stretch>
            <a:fillRect/>
          </a:stretch>
        </p:blipFill>
        <p:spPr>
          <a:xfrm>
            <a:off x="710977" y="2238540"/>
            <a:ext cx="4302446" cy="96542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01AD1F3-CEC4-7247-B2CB-5F923EB092FF}"/>
                  </a:ext>
                </a:extLst>
              </p:cNvPr>
              <p:cNvSpPr txBox="1"/>
              <p:nvPr/>
            </p:nvSpPr>
            <p:spPr>
              <a:xfrm>
                <a:off x="838201" y="3654035"/>
                <a:ext cx="3409331" cy="8212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𝐶𝑎</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𝑉</m:t>
                              </m:r>
                            </m:e>
                            <m:sub>
                              <m:r>
                                <a:rPr lang="en-US" i="1">
                                  <a:latin typeface="Cambria Math" panose="02040503050406030204" pitchFamily="18" charset="0"/>
                                </a:rPr>
                                <m:t>𝑚</m:t>
                              </m:r>
                            </m:sub>
                          </m:sSub>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𝛾</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m:t>
                              </m:r>
                            </m:sub>
                          </m:sSub>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𝑁</m:t>
                              </m:r>
                            </m:e>
                            <m:sub>
                              <m:r>
                                <a:rPr lang="en-US" i="1">
                                  <a:latin typeface="Cambria Math" panose="02040503050406030204" pitchFamily="18" charset="0"/>
                                  <a:ea typeface="Cambria Math" panose="02040503050406030204" pitchFamily="18" charset="0"/>
                                </a:rPr>
                                <m:t>𝐴</m:t>
                              </m:r>
                            </m:sub>
                          </m:sSub>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0.393−</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m:t>
                                          </m:r>
                                        </m:sub>
                                      </m:sSub>
                                    </m:num>
                                    <m:den>
                                      <m:r>
                                        <a:rPr lang="en-US" i="1">
                                          <a:latin typeface="Cambria Math" panose="02040503050406030204" pitchFamily="18" charset="0"/>
                                          <a:ea typeface="Cambria Math" panose="02040503050406030204" pitchFamily="18" charset="0"/>
                                        </a:rPr>
                                        <m:t>80.36</m:t>
                                      </m:r>
                                    </m:den>
                                  </m:f>
                                </m:sup>
                              </m:sSup>
                            </m:e>
                          </m:d>
                        </m:num>
                        <m:den>
                          <m:r>
                            <a:rPr lang="en-US" i="1">
                              <a:latin typeface="Cambria Math" panose="02040503050406030204" pitchFamily="18" charset="0"/>
                            </a:rPr>
                            <m:t>2</m:t>
                          </m:r>
                          <m:r>
                            <a:rPr lang="en-US" i="1">
                              <a:latin typeface="Cambria Math" panose="02040503050406030204" pitchFamily="18" charset="0"/>
                            </a:rPr>
                            <m:t>𝐹</m:t>
                          </m:r>
                          <m:d>
                            <m:dPr>
                              <m:ctrlPr>
                                <a:rPr lang="en-US" i="1">
                                  <a:latin typeface="Cambria Math" panose="02040503050406030204" pitchFamily="18" charset="0"/>
                                </a:rPr>
                              </m:ctrlPr>
                            </m:dPr>
                            <m:e>
                              <m:r>
                                <a:rPr lang="en-US" i="1">
                                  <a:latin typeface="Cambria Math" panose="02040503050406030204" pitchFamily="18" charset="0"/>
                                </a:rPr>
                                <m:t>1−</m:t>
                              </m:r>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𝑒</m:t>
                                  </m:r>
                                </m:e>
                                <m:sup>
                                  <m:f>
                                    <m:fPr>
                                      <m:ctrlPr>
                                        <a:rPr lang="en-US" i="1">
                                          <a:latin typeface="Cambria Math" panose="02040503050406030204" pitchFamily="18" charset="0"/>
                                          <a:ea typeface="Cambria Math" panose="02040503050406030204" pitchFamily="18" charset="0"/>
                                        </a:rPr>
                                      </m:ctrlPr>
                                    </m:fPr>
                                    <m:num>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𝑉</m:t>
                                          </m:r>
                                        </m:e>
                                        <m:sub>
                                          <m:r>
                                            <a:rPr lang="en-US" i="1">
                                              <a:latin typeface="Cambria Math" panose="02040503050406030204" pitchFamily="18" charset="0"/>
                                              <a:ea typeface="Cambria Math" panose="02040503050406030204" pitchFamily="18" charset="0"/>
                                            </a:rPr>
                                            <m:t>𝑚</m:t>
                                          </m:r>
                                        </m:sub>
                                      </m:sSub>
                                    </m:num>
                                    <m:den>
                                      <m:r>
                                        <a:rPr lang="en-US" i="1">
                                          <a:latin typeface="Cambria Math" panose="02040503050406030204" pitchFamily="18" charset="0"/>
                                          <a:ea typeface="Cambria Math" panose="02040503050406030204" pitchFamily="18" charset="0"/>
                                        </a:rPr>
                                        <m:t>80.36</m:t>
                                      </m:r>
                                    </m:den>
                                  </m:f>
                                </m:sup>
                              </m:sSup>
                            </m:e>
                          </m:d>
                        </m:den>
                      </m:f>
                    </m:oMath>
                  </m:oMathPara>
                </a14:m>
                <a:endParaRPr lang="en-US" dirty="0"/>
              </a:p>
            </p:txBody>
          </p:sp>
        </mc:Choice>
        <mc:Fallback xmlns="">
          <p:sp>
            <p:nvSpPr>
              <p:cNvPr id="5" name="TextBox 4">
                <a:extLst>
                  <a:ext uri="{FF2B5EF4-FFF2-40B4-BE49-F238E27FC236}">
                    <a16:creationId xmlns:a16="http://schemas.microsoft.com/office/drawing/2014/main" id="{D01AD1F3-CEC4-7247-B2CB-5F923EB092FF}"/>
                  </a:ext>
                </a:extLst>
              </p:cNvPr>
              <p:cNvSpPr txBox="1">
                <a:spLocks noRot="1" noChangeAspect="1" noMove="1" noResize="1" noEditPoints="1" noAdjustHandles="1" noChangeArrowheads="1" noChangeShapeType="1" noTextEdit="1"/>
              </p:cNvSpPr>
              <p:nvPr/>
            </p:nvSpPr>
            <p:spPr>
              <a:xfrm>
                <a:off x="838201" y="3654035"/>
                <a:ext cx="3409331" cy="821250"/>
              </a:xfrm>
              <a:prstGeom prst="rect">
                <a:avLst/>
              </a:prstGeom>
              <a:blipFill>
                <a:blip r:embed="rId4"/>
                <a:stretch>
                  <a:fillRect l="-1487" b="-7576"/>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8108AE3-5068-7647-A30A-0D84A13868CF}"/>
              </a:ext>
            </a:extLst>
          </p:cNvPr>
          <p:cNvPicPr>
            <a:picLocks noChangeAspect="1"/>
          </p:cNvPicPr>
          <p:nvPr/>
        </p:nvPicPr>
        <p:blipFill>
          <a:blip r:embed="rId5"/>
          <a:stretch>
            <a:fillRect/>
          </a:stretch>
        </p:blipFill>
        <p:spPr>
          <a:xfrm>
            <a:off x="6692348" y="3526015"/>
            <a:ext cx="4261022" cy="3259002"/>
          </a:xfrm>
          <a:prstGeom prst="rect">
            <a:avLst/>
          </a:prstGeom>
        </p:spPr>
      </p:pic>
      <p:pic>
        <p:nvPicPr>
          <p:cNvPr id="7" name="Picture 6">
            <a:extLst>
              <a:ext uri="{FF2B5EF4-FFF2-40B4-BE49-F238E27FC236}">
                <a16:creationId xmlns:a16="http://schemas.microsoft.com/office/drawing/2014/main" id="{96C6F781-D0D1-A640-9F92-736F74120AD9}"/>
              </a:ext>
            </a:extLst>
          </p:cNvPr>
          <p:cNvPicPr>
            <a:picLocks noChangeAspect="1"/>
          </p:cNvPicPr>
          <p:nvPr/>
        </p:nvPicPr>
        <p:blipFill>
          <a:blip r:embed="rId6"/>
          <a:stretch>
            <a:fillRect/>
          </a:stretch>
        </p:blipFill>
        <p:spPr>
          <a:xfrm>
            <a:off x="6824024" y="342169"/>
            <a:ext cx="3896493" cy="2992578"/>
          </a:xfrm>
          <a:prstGeom prst="rect">
            <a:avLst/>
          </a:prstGeom>
        </p:spPr>
      </p:pic>
    </p:spTree>
    <p:extLst>
      <p:ext uri="{BB962C8B-B14F-4D97-AF65-F5344CB8AC3E}">
        <p14:creationId xmlns:p14="http://schemas.microsoft.com/office/powerpoint/2010/main" val="167605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811A8-63CE-624C-9E80-1021EAB9AE16}"/>
              </a:ext>
            </a:extLst>
          </p:cNvPr>
          <p:cNvSpPr>
            <a:spLocks noGrp="1"/>
          </p:cNvSpPr>
          <p:nvPr>
            <p:ph type="title"/>
          </p:nvPr>
        </p:nvSpPr>
        <p:spPr/>
        <p:txBody>
          <a:bodyPr/>
          <a:lstStyle/>
          <a:p>
            <a:r>
              <a:rPr lang="en-US" b="1" dirty="0"/>
              <a:t>VDCC Solutions - MCell</a:t>
            </a:r>
          </a:p>
        </p:txBody>
      </p:sp>
      <p:sp>
        <p:nvSpPr>
          <p:cNvPr id="6" name="Content Placeholder 5">
            <a:extLst>
              <a:ext uri="{FF2B5EF4-FFF2-40B4-BE49-F238E27FC236}">
                <a16:creationId xmlns:a16="http://schemas.microsoft.com/office/drawing/2014/main" id="{2371A2BC-7C0E-D047-953A-F002DFCF33E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7324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59671-5724-EB4C-AEC4-3B738A0AEA30}"/>
              </a:ext>
            </a:extLst>
          </p:cNvPr>
          <p:cNvSpPr>
            <a:spLocks noGrp="1"/>
          </p:cNvSpPr>
          <p:nvPr>
            <p:ph type="title"/>
          </p:nvPr>
        </p:nvSpPr>
        <p:spPr/>
        <p:txBody>
          <a:bodyPr/>
          <a:lstStyle/>
          <a:p>
            <a:r>
              <a:rPr lang="en-US" b="1" dirty="0"/>
              <a:t>VDCC Solutions - ODE</a:t>
            </a:r>
          </a:p>
        </p:txBody>
      </p:sp>
      <p:pic>
        <p:nvPicPr>
          <p:cNvPr id="4" name="Picture 3">
            <a:extLst>
              <a:ext uri="{FF2B5EF4-FFF2-40B4-BE49-F238E27FC236}">
                <a16:creationId xmlns:a16="http://schemas.microsoft.com/office/drawing/2014/main" id="{EDD2AC6C-E5DB-5F4B-BD8E-D1EFD90AC4A3}"/>
              </a:ext>
            </a:extLst>
          </p:cNvPr>
          <p:cNvPicPr>
            <a:picLocks noChangeAspect="1"/>
          </p:cNvPicPr>
          <p:nvPr/>
        </p:nvPicPr>
        <p:blipFill>
          <a:blip r:embed="rId3"/>
          <a:stretch>
            <a:fillRect/>
          </a:stretch>
        </p:blipFill>
        <p:spPr>
          <a:xfrm>
            <a:off x="5596007" y="2035466"/>
            <a:ext cx="4737101" cy="2870200"/>
          </a:xfrm>
          <a:prstGeom prst="rect">
            <a:avLst/>
          </a:prstGeom>
        </p:spPr>
      </p:pic>
      <p:pic>
        <p:nvPicPr>
          <p:cNvPr id="5" name="Picture 4">
            <a:extLst>
              <a:ext uri="{FF2B5EF4-FFF2-40B4-BE49-F238E27FC236}">
                <a16:creationId xmlns:a16="http://schemas.microsoft.com/office/drawing/2014/main" id="{089E9930-9A2F-CD47-B0E1-6744D3E10C12}"/>
              </a:ext>
            </a:extLst>
          </p:cNvPr>
          <p:cNvPicPr>
            <a:picLocks noChangeAspect="1"/>
          </p:cNvPicPr>
          <p:nvPr/>
        </p:nvPicPr>
        <p:blipFill>
          <a:blip r:embed="rId4"/>
          <a:stretch>
            <a:fillRect/>
          </a:stretch>
        </p:blipFill>
        <p:spPr>
          <a:xfrm>
            <a:off x="684472" y="2463574"/>
            <a:ext cx="4302446" cy="965427"/>
          </a:xfrm>
          <a:prstGeom prst="rect">
            <a:avLst/>
          </a:prstGeom>
        </p:spPr>
      </p:pic>
    </p:spTree>
    <p:extLst>
      <p:ext uri="{BB962C8B-B14F-4D97-AF65-F5344CB8AC3E}">
        <p14:creationId xmlns:p14="http://schemas.microsoft.com/office/powerpoint/2010/main" val="2244836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A08EA76-7CC1-A84A-99E8-E9B542DDA769}"/>
              </a:ext>
            </a:extLst>
          </p:cNvPr>
          <p:cNvPicPr>
            <a:picLocks noChangeAspect="1"/>
          </p:cNvPicPr>
          <p:nvPr/>
        </p:nvPicPr>
        <p:blipFill>
          <a:blip r:embed="rId2"/>
          <a:stretch>
            <a:fillRect/>
          </a:stretch>
        </p:blipFill>
        <p:spPr>
          <a:xfrm>
            <a:off x="3552933" y="725263"/>
            <a:ext cx="4302446" cy="965427"/>
          </a:xfrm>
          <a:prstGeom prst="rect">
            <a:avLst/>
          </a:prstGeom>
        </p:spPr>
      </p:pic>
      <p:sp>
        <p:nvSpPr>
          <p:cNvPr id="6" name="Oval 5">
            <a:extLst>
              <a:ext uri="{FF2B5EF4-FFF2-40B4-BE49-F238E27FC236}">
                <a16:creationId xmlns:a16="http://schemas.microsoft.com/office/drawing/2014/main" id="{348B7F85-EF8F-AD4E-A7B9-9D300C845355}"/>
              </a:ext>
            </a:extLst>
          </p:cNvPr>
          <p:cNvSpPr/>
          <p:nvPr/>
        </p:nvSpPr>
        <p:spPr>
          <a:xfrm>
            <a:off x="3759450" y="3529523"/>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C0</a:t>
            </a:r>
          </a:p>
        </p:txBody>
      </p:sp>
      <p:sp>
        <p:nvSpPr>
          <p:cNvPr id="7" name="Oval 6">
            <a:extLst>
              <a:ext uri="{FF2B5EF4-FFF2-40B4-BE49-F238E27FC236}">
                <a16:creationId xmlns:a16="http://schemas.microsoft.com/office/drawing/2014/main" id="{0D95B348-2087-C941-B2C4-335CBBD5DB9F}"/>
              </a:ext>
            </a:extLst>
          </p:cNvPr>
          <p:cNvSpPr/>
          <p:nvPr/>
        </p:nvSpPr>
        <p:spPr>
          <a:xfrm>
            <a:off x="5334474" y="3529522"/>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C1</a:t>
            </a:r>
          </a:p>
        </p:txBody>
      </p:sp>
      <p:cxnSp>
        <p:nvCxnSpPr>
          <p:cNvPr id="8" name="Straight Arrow Connector 7">
            <a:extLst>
              <a:ext uri="{FF2B5EF4-FFF2-40B4-BE49-F238E27FC236}">
                <a16:creationId xmlns:a16="http://schemas.microsoft.com/office/drawing/2014/main" id="{D0E77F3B-F393-9B44-BF3D-06049EABAC25}"/>
              </a:ext>
            </a:extLst>
          </p:cNvPr>
          <p:cNvCxnSpPr>
            <a:cxnSpLocks/>
            <a:stCxn id="7" idx="2"/>
            <a:endCxn id="6" idx="6"/>
          </p:cNvCxnSpPr>
          <p:nvPr/>
        </p:nvCxnSpPr>
        <p:spPr>
          <a:xfrm flipH="1">
            <a:off x="4485389" y="3892493"/>
            <a:ext cx="84908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89B0039D-F7FB-DD40-99FE-6DF24C9B9970}"/>
                  </a:ext>
                </a:extLst>
              </p:cNvPr>
              <p:cNvSpPr/>
              <p:nvPr/>
            </p:nvSpPr>
            <p:spPr>
              <a:xfrm>
                <a:off x="4552025" y="3523158"/>
                <a:ext cx="3786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𝑘</m:t>
                          </m:r>
                        </m:e>
                        <m:sub>
                          <m:r>
                            <a:rPr lang="en-US" b="0" i="1">
                              <a:latin typeface="Cambria Math" panose="02040503050406030204" pitchFamily="18" charset="0"/>
                              <a:ea typeface="Cambria Math" panose="02040503050406030204" pitchFamily="18" charset="0"/>
                            </a:rPr>
                            <m:t>0</m:t>
                          </m:r>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9" name="Rectangle 8">
                <a:extLst>
                  <a:ext uri="{FF2B5EF4-FFF2-40B4-BE49-F238E27FC236}">
                    <a16:creationId xmlns:a16="http://schemas.microsoft.com/office/drawing/2014/main" id="{89B0039D-F7FB-DD40-99FE-6DF24C9B9970}"/>
                  </a:ext>
                </a:extLst>
              </p:cNvPr>
              <p:cNvSpPr>
                <a:spLocks noRot="1" noChangeAspect="1" noMove="1" noResize="1" noEditPoints="1" noAdjustHandles="1" noChangeArrowheads="1" noChangeShapeType="1" noTextEdit="1"/>
              </p:cNvSpPr>
              <p:nvPr/>
            </p:nvSpPr>
            <p:spPr>
              <a:xfrm>
                <a:off x="4552025" y="3523158"/>
                <a:ext cx="378630" cy="369332"/>
              </a:xfrm>
              <a:prstGeom prst="rect">
                <a:avLst/>
              </a:prstGeom>
              <a:blipFill>
                <a:blip r:embed="rId3"/>
                <a:stretch>
                  <a:fillRect r="-870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FEFA134F-1A65-324A-BF3D-CA48977C55F6}"/>
                  </a:ext>
                </a:extLst>
              </p:cNvPr>
              <p:cNvSpPr/>
              <p:nvPr/>
            </p:nvSpPr>
            <p:spPr>
              <a:xfrm>
                <a:off x="4741340" y="2926714"/>
                <a:ext cx="2115886" cy="369332"/>
              </a:xfrm>
              <a:prstGeom prst="rect">
                <a:avLst/>
              </a:prstGeom>
            </p:spPr>
            <p:txBody>
              <a:bodyPr wrap="square">
                <a:spAutoFit/>
              </a:bodyPr>
              <a:lstStyle/>
              <a:p>
                <a:r>
                  <a:rPr lang="en-US" dirty="0"/>
                  <a:t>1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ea typeface="Cambria Math" panose="02040503050406030204" pitchFamily="18" charset="0"/>
                          </a:rPr>
                          <m:t>01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ea typeface="Cambria Math" panose="02040503050406030204" pitchFamily="18" charset="0"/>
                          </a:rPr>
                          <m:t>12</m:t>
                        </m:r>
                      </m:sub>
                    </m:sSub>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10" name="Rectangle 9">
                <a:extLst>
                  <a:ext uri="{FF2B5EF4-FFF2-40B4-BE49-F238E27FC236}">
                    <a16:creationId xmlns:a16="http://schemas.microsoft.com/office/drawing/2014/main" id="{FEFA134F-1A65-324A-BF3D-CA48977C55F6}"/>
                  </a:ext>
                </a:extLst>
              </p:cNvPr>
              <p:cNvSpPr>
                <a:spLocks noRot="1" noChangeAspect="1" noMove="1" noResize="1" noEditPoints="1" noAdjustHandles="1" noChangeArrowheads="1" noChangeShapeType="1" noTextEdit="1"/>
              </p:cNvSpPr>
              <p:nvPr/>
            </p:nvSpPr>
            <p:spPr>
              <a:xfrm>
                <a:off x="4741340" y="2926714"/>
                <a:ext cx="2115886" cy="369332"/>
              </a:xfrm>
              <a:prstGeom prst="rect">
                <a:avLst/>
              </a:prstGeom>
              <a:blipFill>
                <a:blip r:embed="rId4"/>
                <a:stretch>
                  <a:fillRect l="-2395" t="-6667" b="-26667"/>
                </a:stretch>
              </a:blipFill>
            </p:spPr>
            <p:txBody>
              <a:bodyPr/>
              <a:lstStyle/>
              <a:p>
                <a:r>
                  <a:rPr lang="en-US">
                    <a:noFill/>
                  </a:rPr>
                  <a:t> </a:t>
                </a:r>
              </a:p>
            </p:txBody>
          </p:sp>
        </mc:Fallback>
      </mc:AlternateContent>
      <p:sp>
        <p:nvSpPr>
          <p:cNvPr id="11" name="Oval 10">
            <a:extLst>
              <a:ext uri="{FF2B5EF4-FFF2-40B4-BE49-F238E27FC236}">
                <a16:creationId xmlns:a16="http://schemas.microsoft.com/office/drawing/2014/main" id="{CDA1016B-19B5-6443-AAE5-8851FA364281}"/>
              </a:ext>
            </a:extLst>
          </p:cNvPr>
          <p:cNvSpPr/>
          <p:nvPr/>
        </p:nvSpPr>
        <p:spPr>
          <a:xfrm>
            <a:off x="6932214" y="3518806"/>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C2</a:t>
            </a:r>
          </a:p>
        </p:txBody>
      </p:sp>
      <p:cxnSp>
        <p:nvCxnSpPr>
          <p:cNvPr id="12" name="Straight Arrow Connector 11">
            <a:extLst>
              <a:ext uri="{FF2B5EF4-FFF2-40B4-BE49-F238E27FC236}">
                <a16:creationId xmlns:a16="http://schemas.microsoft.com/office/drawing/2014/main" id="{88FCD9DC-E1AA-3F4E-A37B-4167C5112C9C}"/>
              </a:ext>
            </a:extLst>
          </p:cNvPr>
          <p:cNvCxnSpPr>
            <a:cxnSpLocks/>
            <a:stCxn id="7" idx="6"/>
            <a:endCxn id="11" idx="2"/>
          </p:cNvCxnSpPr>
          <p:nvPr/>
        </p:nvCxnSpPr>
        <p:spPr>
          <a:xfrm flipV="1">
            <a:off x="6060413" y="3881776"/>
            <a:ext cx="871800" cy="10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687B7A30-C89B-924A-B689-71B154672DB5}"/>
                  </a:ext>
                </a:extLst>
              </p:cNvPr>
              <p:cNvSpPr/>
              <p:nvPr/>
            </p:nvSpPr>
            <p:spPr>
              <a:xfrm>
                <a:off x="6100125" y="3529522"/>
                <a:ext cx="3786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b="0" i="1">
                              <a:latin typeface="Cambria Math" panose="02040503050406030204" pitchFamily="18" charset="0"/>
                            </a:rPr>
                            <m:t>𝑘</m:t>
                          </m:r>
                        </m:e>
                        <m:sub>
                          <m:r>
                            <a:rPr lang="en-US" b="0"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13" name="Rectangle 12">
                <a:extLst>
                  <a:ext uri="{FF2B5EF4-FFF2-40B4-BE49-F238E27FC236}">
                    <a16:creationId xmlns:a16="http://schemas.microsoft.com/office/drawing/2014/main" id="{687B7A30-C89B-924A-B689-71B154672DB5}"/>
                  </a:ext>
                </a:extLst>
              </p:cNvPr>
              <p:cNvSpPr>
                <a:spLocks noRot="1" noChangeAspect="1" noMove="1" noResize="1" noEditPoints="1" noAdjustHandles="1" noChangeArrowheads="1" noChangeShapeType="1" noTextEdit="1"/>
              </p:cNvSpPr>
              <p:nvPr/>
            </p:nvSpPr>
            <p:spPr>
              <a:xfrm>
                <a:off x="6100125" y="3529522"/>
                <a:ext cx="378630" cy="369332"/>
              </a:xfrm>
              <a:prstGeom prst="rect">
                <a:avLst/>
              </a:prstGeom>
              <a:blipFill>
                <a:blip r:embed="rId5"/>
                <a:stretch>
                  <a:fillRect r="-83871"/>
                </a:stretch>
              </a:blipFill>
            </p:spPr>
            <p:txBody>
              <a:bodyPr/>
              <a:lstStyle/>
              <a:p>
                <a:r>
                  <a:rPr lang="en-US">
                    <a:noFill/>
                  </a:rPr>
                  <a:t> </a:t>
                </a:r>
              </a:p>
            </p:txBody>
          </p:sp>
        </mc:Fallback>
      </mc:AlternateContent>
      <p:cxnSp>
        <p:nvCxnSpPr>
          <p:cNvPr id="14" name="Curved Connector 13">
            <a:extLst>
              <a:ext uri="{FF2B5EF4-FFF2-40B4-BE49-F238E27FC236}">
                <a16:creationId xmlns:a16="http://schemas.microsoft.com/office/drawing/2014/main" id="{C8FB8100-13B2-784D-AEA1-ABCD46DE5B9F}"/>
              </a:ext>
            </a:extLst>
          </p:cNvPr>
          <p:cNvCxnSpPr>
            <a:cxnSpLocks/>
            <a:stCxn id="7" idx="1"/>
            <a:endCxn id="7" idx="7"/>
          </p:cNvCxnSpPr>
          <p:nvPr/>
        </p:nvCxnSpPr>
        <p:spPr>
          <a:xfrm rot="5400000" flipH="1" flipV="1">
            <a:off x="5697442" y="3379175"/>
            <a:ext cx="12700" cy="513316"/>
          </a:xfrm>
          <a:prstGeom prst="curvedConnector3">
            <a:avLst>
              <a:gd name="adj1" fmla="val 2637102"/>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113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04FBB-A674-6847-A913-D818648786B9}"/>
              </a:ext>
            </a:extLst>
          </p:cNvPr>
          <p:cNvSpPr>
            <a:spLocks noGrp="1"/>
          </p:cNvSpPr>
          <p:nvPr>
            <p:ph type="title"/>
          </p:nvPr>
        </p:nvSpPr>
        <p:spPr/>
        <p:txBody>
          <a:bodyPr/>
          <a:lstStyle/>
          <a:p>
            <a:r>
              <a:rPr lang="en-US" b="1" dirty="0"/>
              <a:t>VDCC Solutions - Markov</a:t>
            </a:r>
          </a:p>
        </p:txBody>
      </p:sp>
      <p:sp>
        <p:nvSpPr>
          <p:cNvPr id="4" name="Oval 3">
            <a:extLst>
              <a:ext uri="{FF2B5EF4-FFF2-40B4-BE49-F238E27FC236}">
                <a16:creationId xmlns:a16="http://schemas.microsoft.com/office/drawing/2014/main" id="{D964E4D7-0D01-D846-859A-4B8386A16CC2}"/>
              </a:ext>
            </a:extLst>
          </p:cNvPr>
          <p:cNvSpPr/>
          <p:nvPr/>
        </p:nvSpPr>
        <p:spPr>
          <a:xfrm>
            <a:off x="1817917" y="1690692"/>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C0</a:t>
            </a:r>
          </a:p>
        </p:txBody>
      </p:sp>
      <p:sp>
        <p:nvSpPr>
          <p:cNvPr id="5" name="TextBox 4">
            <a:extLst>
              <a:ext uri="{FF2B5EF4-FFF2-40B4-BE49-F238E27FC236}">
                <a16:creationId xmlns:a16="http://schemas.microsoft.com/office/drawing/2014/main" id="{B977F61F-D763-854A-BB3C-1EFFB640360D}"/>
              </a:ext>
            </a:extLst>
          </p:cNvPr>
          <p:cNvSpPr txBox="1"/>
          <p:nvPr/>
        </p:nvSpPr>
        <p:spPr>
          <a:xfrm>
            <a:off x="949427" y="1868993"/>
            <a:ext cx="378630" cy="369332"/>
          </a:xfrm>
          <a:prstGeom prst="rect">
            <a:avLst/>
          </a:prstGeom>
          <a:noFill/>
        </p:spPr>
        <p:txBody>
          <a:bodyPr wrap="none" rtlCol="0">
            <a:spAutoFit/>
          </a:bodyPr>
          <a:lstStyle/>
          <a:p>
            <a:r>
              <a:rPr lang="en-US" dirty="0"/>
              <a:t>t0</a:t>
            </a:r>
          </a:p>
        </p:txBody>
      </p:sp>
      <p:sp>
        <p:nvSpPr>
          <p:cNvPr id="6" name="Rectangle 5">
            <a:extLst>
              <a:ext uri="{FF2B5EF4-FFF2-40B4-BE49-F238E27FC236}">
                <a16:creationId xmlns:a16="http://schemas.microsoft.com/office/drawing/2014/main" id="{73FE3BA5-D353-4248-8A3E-556B8BE9964E}"/>
              </a:ext>
            </a:extLst>
          </p:cNvPr>
          <p:cNvSpPr/>
          <p:nvPr/>
        </p:nvSpPr>
        <p:spPr>
          <a:xfrm>
            <a:off x="949427" y="2787135"/>
            <a:ext cx="378630" cy="369332"/>
          </a:xfrm>
          <a:prstGeom prst="rect">
            <a:avLst/>
          </a:prstGeom>
        </p:spPr>
        <p:txBody>
          <a:bodyPr wrap="none">
            <a:spAutoFit/>
          </a:bodyPr>
          <a:lstStyle/>
          <a:p>
            <a:r>
              <a:rPr lang="en-US" dirty="0"/>
              <a:t>t1</a:t>
            </a:r>
          </a:p>
        </p:txBody>
      </p:sp>
      <p:sp>
        <p:nvSpPr>
          <p:cNvPr id="7" name="Oval 6">
            <a:extLst>
              <a:ext uri="{FF2B5EF4-FFF2-40B4-BE49-F238E27FC236}">
                <a16:creationId xmlns:a16="http://schemas.microsoft.com/office/drawing/2014/main" id="{BE818D10-A6DA-C847-A6ED-64E310308820}"/>
              </a:ext>
            </a:extLst>
          </p:cNvPr>
          <p:cNvSpPr/>
          <p:nvPr/>
        </p:nvSpPr>
        <p:spPr>
          <a:xfrm>
            <a:off x="1817916" y="2653285"/>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C0</a:t>
            </a:r>
          </a:p>
        </p:txBody>
      </p:sp>
      <p:sp>
        <p:nvSpPr>
          <p:cNvPr id="8" name="Oval 7">
            <a:extLst>
              <a:ext uri="{FF2B5EF4-FFF2-40B4-BE49-F238E27FC236}">
                <a16:creationId xmlns:a16="http://schemas.microsoft.com/office/drawing/2014/main" id="{27F1BB0D-50E7-594F-9DF6-221CF5655869}"/>
              </a:ext>
            </a:extLst>
          </p:cNvPr>
          <p:cNvSpPr/>
          <p:nvPr/>
        </p:nvSpPr>
        <p:spPr>
          <a:xfrm>
            <a:off x="3392940" y="2653284"/>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C1</a:t>
            </a:r>
          </a:p>
        </p:txBody>
      </p:sp>
      <p:cxnSp>
        <p:nvCxnSpPr>
          <p:cNvPr id="10" name="Straight Arrow Connector 9">
            <a:extLst>
              <a:ext uri="{FF2B5EF4-FFF2-40B4-BE49-F238E27FC236}">
                <a16:creationId xmlns:a16="http://schemas.microsoft.com/office/drawing/2014/main" id="{463FDA2C-1848-674E-96FB-489D7BB506AF}"/>
              </a:ext>
            </a:extLst>
          </p:cNvPr>
          <p:cNvCxnSpPr>
            <a:stCxn id="7" idx="6"/>
            <a:endCxn id="8" idx="2"/>
          </p:cNvCxnSpPr>
          <p:nvPr/>
        </p:nvCxnSpPr>
        <p:spPr>
          <a:xfrm flipV="1">
            <a:off x="2543855" y="3016255"/>
            <a:ext cx="84908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Curved Connector 23">
            <a:extLst>
              <a:ext uri="{FF2B5EF4-FFF2-40B4-BE49-F238E27FC236}">
                <a16:creationId xmlns:a16="http://schemas.microsoft.com/office/drawing/2014/main" id="{098326AE-625A-3840-9542-1819E8AA6E97}"/>
              </a:ext>
            </a:extLst>
          </p:cNvPr>
          <p:cNvCxnSpPr>
            <a:cxnSpLocks/>
            <a:stCxn id="7" idx="4"/>
            <a:endCxn id="7" idx="2"/>
          </p:cNvCxnSpPr>
          <p:nvPr/>
        </p:nvCxnSpPr>
        <p:spPr>
          <a:xfrm rot="5400000" flipH="1">
            <a:off x="1817913" y="3016255"/>
            <a:ext cx="362970" cy="362971"/>
          </a:xfrm>
          <a:prstGeom prst="curvedConnector4">
            <a:avLst>
              <a:gd name="adj1" fmla="val -62980"/>
              <a:gd name="adj2" fmla="val 162980"/>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Rectangle 27">
                <a:extLst>
                  <a:ext uri="{FF2B5EF4-FFF2-40B4-BE49-F238E27FC236}">
                    <a16:creationId xmlns:a16="http://schemas.microsoft.com/office/drawing/2014/main" id="{375EAF7E-039E-1F4B-92B5-8C2BDB0E9B7F}"/>
                  </a:ext>
                </a:extLst>
              </p:cNvPr>
              <p:cNvSpPr/>
              <p:nvPr/>
            </p:nvSpPr>
            <p:spPr>
              <a:xfrm>
                <a:off x="2673346" y="2654282"/>
                <a:ext cx="3786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28" name="Rectangle 27">
                <a:extLst>
                  <a:ext uri="{FF2B5EF4-FFF2-40B4-BE49-F238E27FC236}">
                    <a16:creationId xmlns:a16="http://schemas.microsoft.com/office/drawing/2014/main" id="{375EAF7E-039E-1F4B-92B5-8C2BDB0E9B7F}"/>
                  </a:ext>
                </a:extLst>
              </p:cNvPr>
              <p:cNvSpPr>
                <a:spLocks noRot="1" noChangeAspect="1" noMove="1" noResize="1" noEditPoints="1" noAdjustHandles="1" noChangeArrowheads="1" noChangeShapeType="1" noTextEdit="1"/>
              </p:cNvSpPr>
              <p:nvPr/>
            </p:nvSpPr>
            <p:spPr>
              <a:xfrm>
                <a:off x="2673346" y="2654282"/>
                <a:ext cx="378630" cy="369332"/>
              </a:xfrm>
              <a:prstGeom prst="rect">
                <a:avLst/>
              </a:prstGeom>
              <a:blipFill>
                <a:blip r:embed="rId2"/>
                <a:stretch>
                  <a:fillRect r="-645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A7C87D15-5F1F-0047-ABE0-16E2776E2DD1}"/>
                  </a:ext>
                </a:extLst>
              </p:cNvPr>
              <p:cNvSpPr/>
              <p:nvPr/>
            </p:nvSpPr>
            <p:spPr>
              <a:xfrm>
                <a:off x="1439282" y="3557527"/>
                <a:ext cx="3786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29" name="Rectangle 28">
                <a:extLst>
                  <a:ext uri="{FF2B5EF4-FFF2-40B4-BE49-F238E27FC236}">
                    <a16:creationId xmlns:a16="http://schemas.microsoft.com/office/drawing/2014/main" id="{A7C87D15-5F1F-0047-ABE0-16E2776E2DD1}"/>
                  </a:ext>
                </a:extLst>
              </p:cNvPr>
              <p:cNvSpPr>
                <a:spLocks noRot="1" noChangeAspect="1" noMove="1" noResize="1" noEditPoints="1" noAdjustHandles="1" noChangeArrowheads="1" noChangeShapeType="1" noTextEdit="1"/>
              </p:cNvSpPr>
              <p:nvPr/>
            </p:nvSpPr>
            <p:spPr>
              <a:xfrm>
                <a:off x="1439282" y="3557527"/>
                <a:ext cx="378630" cy="369332"/>
              </a:xfrm>
              <a:prstGeom prst="rect">
                <a:avLst/>
              </a:prstGeom>
              <a:blipFill>
                <a:blip r:embed="rId3"/>
                <a:stretch>
                  <a:fillRect r="-164516"/>
                </a:stretch>
              </a:blipFill>
            </p:spPr>
            <p:txBody>
              <a:bodyPr/>
              <a:lstStyle/>
              <a:p>
                <a:r>
                  <a:rPr lang="en-US">
                    <a:noFill/>
                  </a:rPr>
                  <a:t> </a:t>
                </a:r>
              </a:p>
            </p:txBody>
          </p:sp>
        </mc:Fallback>
      </mc:AlternateContent>
      <p:cxnSp>
        <p:nvCxnSpPr>
          <p:cNvPr id="31" name="Straight Connector 30">
            <a:extLst>
              <a:ext uri="{FF2B5EF4-FFF2-40B4-BE49-F238E27FC236}">
                <a16:creationId xmlns:a16="http://schemas.microsoft.com/office/drawing/2014/main" id="{6540E8EE-BFEA-CA4A-B4C9-C8B6AE44199C}"/>
              </a:ext>
            </a:extLst>
          </p:cNvPr>
          <p:cNvCxnSpPr/>
          <p:nvPr/>
        </p:nvCxnSpPr>
        <p:spPr>
          <a:xfrm>
            <a:off x="6096005" y="3016249"/>
            <a:ext cx="23077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2E245EF-B442-9249-89C2-9059DE8E5134}"/>
              </a:ext>
            </a:extLst>
          </p:cNvPr>
          <p:cNvCxnSpPr/>
          <p:nvPr/>
        </p:nvCxnSpPr>
        <p:spPr>
          <a:xfrm>
            <a:off x="6096000" y="283158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4AA8E4F-464D-2446-9FFE-CF476C025F14}"/>
              </a:ext>
            </a:extLst>
          </p:cNvPr>
          <p:cNvCxnSpPr/>
          <p:nvPr/>
        </p:nvCxnSpPr>
        <p:spPr>
          <a:xfrm>
            <a:off x="8392886" y="2831584"/>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0BECB17-86E2-9149-AB38-285A7E24D765}"/>
              </a:ext>
            </a:extLst>
          </p:cNvPr>
          <p:cNvCxnSpPr/>
          <p:nvPr/>
        </p:nvCxnSpPr>
        <p:spPr>
          <a:xfrm>
            <a:off x="6912428" y="2828405"/>
            <a:ext cx="0" cy="3693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Rectangle 35">
                <a:extLst>
                  <a:ext uri="{FF2B5EF4-FFF2-40B4-BE49-F238E27FC236}">
                    <a16:creationId xmlns:a16="http://schemas.microsoft.com/office/drawing/2014/main" id="{5E4534A0-3D00-5F4E-B7AF-0132B93C3149}"/>
                  </a:ext>
                </a:extLst>
              </p:cNvPr>
              <p:cNvSpPr/>
              <p:nvPr/>
            </p:nvSpPr>
            <p:spPr>
              <a:xfrm>
                <a:off x="6148893" y="2599634"/>
                <a:ext cx="3786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36" name="Rectangle 35">
                <a:extLst>
                  <a:ext uri="{FF2B5EF4-FFF2-40B4-BE49-F238E27FC236}">
                    <a16:creationId xmlns:a16="http://schemas.microsoft.com/office/drawing/2014/main" id="{5E4534A0-3D00-5F4E-B7AF-0132B93C3149}"/>
                  </a:ext>
                </a:extLst>
              </p:cNvPr>
              <p:cNvSpPr>
                <a:spLocks noRot="1" noChangeAspect="1" noMove="1" noResize="1" noEditPoints="1" noAdjustHandles="1" noChangeArrowheads="1" noChangeShapeType="1" noTextEdit="1"/>
              </p:cNvSpPr>
              <p:nvPr/>
            </p:nvSpPr>
            <p:spPr>
              <a:xfrm>
                <a:off x="6148893" y="2599634"/>
                <a:ext cx="378630" cy="369332"/>
              </a:xfrm>
              <a:prstGeom prst="rect">
                <a:avLst/>
              </a:prstGeom>
              <a:blipFill>
                <a:blip r:embed="rId4"/>
                <a:stretch>
                  <a:fillRect r="-612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Rectangle 36">
                <a:extLst>
                  <a:ext uri="{FF2B5EF4-FFF2-40B4-BE49-F238E27FC236}">
                    <a16:creationId xmlns:a16="http://schemas.microsoft.com/office/drawing/2014/main" id="{5DDB98EE-A0E9-6F4A-987A-51F128A0CE02}"/>
                  </a:ext>
                </a:extLst>
              </p:cNvPr>
              <p:cNvSpPr/>
              <p:nvPr/>
            </p:nvSpPr>
            <p:spPr>
              <a:xfrm>
                <a:off x="7244442" y="2599634"/>
                <a:ext cx="3786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1−</m:t>
                          </m:r>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37" name="Rectangle 36">
                <a:extLst>
                  <a:ext uri="{FF2B5EF4-FFF2-40B4-BE49-F238E27FC236}">
                    <a16:creationId xmlns:a16="http://schemas.microsoft.com/office/drawing/2014/main" id="{5DDB98EE-A0E9-6F4A-987A-51F128A0CE02}"/>
                  </a:ext>
                </a:extLst>
              </p:cNvPr>
              <p:cNvSpPr>
                <a:spLocks noRot="1" noChangeAspect="1" noMove="1" noResize="1" noEditPoints="1" noAdjustHandles="1" noChangeArrowheads="1" noChangeShapeType="1" noTextEdit="1"/>
              </p:cNvSpPr>
              <p:nvPr/>
            </p:nvSpPr>
            <p:spPr>
              <a:xfrm>
                <a:off x="7244442" y="2599634"/>
                <a:ext cx="378630" cy="369332"/>
              </a:xfrm>
              <a:prstGeom prst="rect">
                <a:avLst/>
              </a:prstGeom>
              <a:blipFill>
                <a:blip r:embed="rId5"/>
                <a:stretch>
                  <a:fillRect r="-164516"/>
                </a:stretch>
              </a:blipFill>
            </p:spPr>
            <p:txBody>
              <a:bodyPr/>
              <a:lstStyle/>
              <a:p>
                <a:r>
                  <a:rPr lang="en-US">
                    <a:noFill/>
                  </a:rPr>
                  <a:t> </a:t>
                </a:r>
              </a:p>
            </p:txBody>
          </p:sp>
        </mc:Fallback>
      </mc:AlternateContent>
      <p:cxnSp>
        <p:nvCxnSpPr>
          <p:cNvPr id="39" name="Straight Arrow Connector 38">
            <a:extLst>
              <a:ext uri="{FF2B5EF4-FFF2-40B4-BE49-F238E27FC236}">
                <a16:creationId xmlns:a16="http://schemas.microsoft.com/office/drawing/2014/main" id="{807A3F90-A3CB-2643-BDA9-34D1855D68A8}"/>
              </a:ext>
            </a:extLst>
          </p:cNvPr>
          <p:cNvCxnSpPr/>
          <p:nvPr/>
        </p:nvCxnSpPr>
        <p:spPr>
          <a:xfrm flipV="1">
            <a:off x="6493328" y="3016252"/>
            <a:ext cx="0" cy="44382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40" name="Picture 39">
            <a:extLst>
              <a:ext uri="{FF2B5EF4-FFF2-40B4-BE49-F238E27FC236}">
                <a16:creationId xmlns:a16="http://schemas.microsoft.com/office/drawing/2014/main" id="{4AA46EFB-4B84-9B4D-A3D3-D751AAA5150F}"/>
              </a:ext>
            </a:extLst>
          </p:cNvPr>
          <p:cNvPicPr>
            <a:picLocks noChangeAspect="1"/>
          </p:cNvPicPr>
          <p:nvPr/>
        </p:nvPicPr>
        <p:blipFill>
          <a:blip r:embed="rId6"/>
          <a:stretch>
            <a:fillRect/>
          </a:stretch>
        </p:blipFill>
        <p:spPr>
          <a:xfrm>
            <a:off x="6256332" y="3557527"/>
            <a:ext cx="495769" cy="474251"/>
          </a:xfrm>
          <a:prstGeom prst="rect">
            <a:avLst/>
          </a:prstGeom>
        </p:spPr>
      </p:pic>
      <p:sp>
        <p:nvSpPr>
          <p:cNvPr id="41" name="Rectangle 40">
            <a:extLst>
              <a:ext uri="{FF2B5EF4-FFF2-40B4-BE49-F238E27FC236}">
                <a16:creationId xmlns:a16="http://schemas.microsoft.com/office/drawing/2014/main" id="{C6FC9653-55BE-374F-A7C3-BD58398B4630}"/>
              </a:ext>
            </a:extLst>
          </p:cNvPr>
          <p:cNvSpPr/>
          <p:nvPr/>
        </p:nvSpPr>
        <p:spPr>
          <a:xfrm>
            <a:off x="949427" y="4565247"/>
            <a:ext cx="378630" cy="369332"/>
          </a:xfrm>
          <a:prstGeom prst="rect">
            <a:avLst/>
          </a:prstGeom>
        </p:spPr>
        <p:txBody>
          <a:bodyPr wrap="none">
            <a:spAutoFit/>
          </a:bodyPr>
          <a:lstStyle/>
          <a:p>
            <a:r>
              <a:rPr lang="en-US" dirty="0"/>
              <a:t>t2</a:t>
            </a:r>
          </a:p>
        </p:txBody>
      </p:sp>
      <p:sp>
        <p:nvSpPr>
          <p:cNvPr id="42" name="Oval 41">
            <a:extLst>
              <a:ext uri="{FF2B5EF4-FFF2-40B4-BE49-F238E27FC236}">
                <a16:creationId xmlns:a16="http://schemas.microsoft.com/office/drawing/2014/main" id="{99E81586-108D-A142-AABA-05E081F5FB28}"/>
              </a:ext>
            </a:extLst>
          </p:cNvPr>
          <p:cNvSpPr/>
          <p:nvPr/>
        </p:nvSpPr>
        <p:spPr>
          <a:xfrm>
            <a:off x="1817916" y="4431397"/>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C0</a:t>
            </a:r>
          </a:p>
        </p:txBody>
      </p:sp>
      <p:sp>
        <p:nvSpPr>
          <p:cNvPr id="43" name="Oval 42">
            <a:extLst>
              <a:ext uri="{FF2B5EF4-FFF2-40B4-BE49-F238E27FC236}">
                <a16:creationId xmlns:a16="http://schemas.microsoft.com/office/drawing/2014/main" id="{25BA9FFC-4885-AC4E-B71F-40A6B63908E9}"/>
              </a:ext>
            </a:extLst>
          </p:cNvPr>
          <p:cNvSpPr/>
          <p:nvPr/>
        </p:nvSpPr>
        <p:spPr>
          <a:xfrm>
            <a:off x="3392940" y="4431396"/>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C1</a:t>
            </a:r>
          </a:p>
        </p:txBody>
      </p:sp>
      <p:cxnSp>
        <p:nvCxnSpPr>
          <p:cNvPr id="44" name="Straight Arrow Connector 43">
            <a:extLst>
              <a:ext uri="{FF2B5EF4-FFF2-40B4-BE49-F238E27FC236}">
                <a16:creationId xmlns:a16="http://schemas.microsoft.com/office/drawing/2014/main" id="{FE028888-2FF6-AB4C-AD1C-46C03889E304}"/>
              </a:ext>
            </a:extLst>
          </p:cNvPr>
          <p:cNvCxnSpPr>
            <a:cxnSpLocks/>
            <a:stCxn id="43" idx="2"/>
            <a:endCxn id="42" idx="6"/>
          </p:cNvCxnSpPr>
          <p:nvPr/>
        </p:nvCxnSpPr>
        <p:spPr>
          <a:xfrm flipH="1">
            <a:off x="2543855" y="4794367"/>
            <a:ext cx="849083"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Rectangle 45">
                <a:extLst>
                  <a:ext uri="{FF2B5EF4-FFF2-40B4-BE49-F238E27FC236}">
                    <a16:creationId xmlns:a16="http://schemas.microsoft.com/office/drawing/2014/main" id="{8434B051-4401-324E-ACD8-4A747EDE67ED}"/>
                  </a:ext>
                </a:extLst>
              </p:cNvPr>
              <p:cNvSpPr/>
              <p:nvPr/>
            </p:nvSpPr>
            <p:spPr>
              <a:xfrm>
                <a:off x="2692480" y="4411085"/>
                <a:ext cx="3786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46" name="Rectangle 45">
                <a:extLst>
                  <a:ext uri="{FF2B5EF4-FFF2-40B4-BE49-F238E27FC236}">
                    <a16:creationId xmlns:a16="http://schemas.microsoft.com/office/drawing/2014/main" id="{8434B051-4401-324E-ACD8-4A747EDE67ED}"/>
                  </a:ext>
                </a:extLst>
              </p:cNvPr>
              <p:cNvSpPr>
                <a:spLocks noRot="1" noChangeAspect="1" noMove="1" noResize="1" noEditPoints="1" noAdjustHandles="1" noChangeArrowheads="1" noChangeShapeType="1" noTextEdit="1"/>
              </p:cNvSpPr>
              <p:nvPr/>
            </p:nvSpPr>
            <p:spPr>
              <a:xfrm>
                <a:off x="2692480" y="4411085"/>
                <a:ext cx="378630" cy="369332"/>
              </a:xfrm>
              <a:prstGeom prst="rect">
                <a:avLst/>
              </a:prstGeom>
              <a:blipFill>
                <a:blip r:embed="rId7"/>
                <a:stretch>
                  <a:fillRect l="-6667" r="-63333"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ectangle 46">
                <a:extLst>
                  <a:ext uri="{FF2B5EF4-FFF2-40B4-BE49-F238E27FC236}">
                    <a16:creationId xmlns:a16="http://schemas.microsoft.com/office/drawing/2014/main" id="{F5E2B6B0-3327-8D41-ADC3-E467B9B80BB3}"/>
                  </a:ext>
                </a:extLst>
              </p:cNvPr>
              <p:cNvSpPr/>
              <p:nvPr/>
            </p:nvSpPr>
            <p:spPr>
              <a:xfrm>
                <a:off x="2874793" y="3821608"/>
                <a:ext cx="1817122" cy="369332"/>
              </a:xfrm>
              <a:prstGeom prst="rect">
                <a:avLst/>
              </a:prstGeom>
            </p:spPr>
            <p:txBody>
              <a:bodyPr wrap="square">
                <a:spAutoFit/>
              </a:bodyPr>
              <a:lstStyle/>
              <a:p>
                <a:r>
                  <a:rPr lang="en-US" dirty="0"/>
                  <a:t>1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47" name="Rectangle 46">
                <a:extLst>
                  <a:ext uri="{FF2B5EF4-FFF2-40B4-BE49-F238E27FC236}">
                    <a16:creationId xmlns:a16="http://schemas.microsoft.com/office/drawing/2014/main" id="{F5E2B6B0-3327-8D41-ADC3-E467B9B80BB3}"/>
                  </a:ext>
                </a:extLst>
              </p:cNvPr>
              <p:cNvSpPr>
                <a:spLocks noRot="1" noChangeAspect="1" noMove="1" noResize="1" noEditPoints="1" noAdjustHandles="1" noChangeArrowheads="1" noChangeShapeType="1" noTextEdit="1"/>
              </p:cNvSpPr>
              <p:nvPr/>
            </p:nvSpPr>
            <p:spPr>
              <a:xfrm>
                <a:off x="2874793" y="3821608"/>
                <a:ext cx="1817122" cy="369332"/>
              </a:xfrm>
              <a:prstGeom prst="rect">
                <a:avLst/>
              </a:prstGeom>
              <a:blipFill>
                <a:blip r:embed="rId8"/>
                <a:stretch>
                  <a:fillRect l="-2778" t="-6667" b="-26667"/>
                </a:stretch>
              </a:blipFill>
            </p:spPr>
            <p:txBody>
              <a:bodyPr/>
              <a:lstStyle/>
              <a:p>
                <a:r>
                  <a:rPr lang="en-US">
                    <a:noFill/>
                  </a:rPr>
                  <a:t> </a:t>
                </a:r>
              </a:p>
            </p:txBody>
          </p:sp>
        </mc:Fallback>
      </mc:AlternateContent>
      <p:cxnSp>
        <p:nvCxnSpPr>
          <p:cNvPr id="48" name="Straight Connector 47">
            <a:extLst>
              <a:ext uri="{FF2B5EF4-FFF2-40B4-BE49-F238E27FC236}">
                <a16:creationId xmlns:a16="http://schemas.microsoft.com/office/drawing/2014/main" id="{7AFDCD5D-C09F-9D48-A53B-EE5F029315B9}"/>
              </a:ext>
            </a:extLst>
          </p:cNvPr>
          <p:cNvCxnSpPr/>
          <p:nvPr/>
        </p:nvCxnSpPr>
        <p:spPr>
          <a:xfrm>
            <a:off x="6919244" y="4794363"/>
            <a:ext cx="23077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57EB965-3EC0-AC4B-96D5-F57B5697E140}"/>
              </a:ext>
            </a:extLst>
          </p:cNvPr>
          <p:cNvCxnSpPr/>
          <p:nvPr/>
        </p:nvCxnSpPr>
        <p:spPr>
          <a:xfrm>
            <a:off x="6919239" y="4609698"/>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1A3A492-C281-084F-9736-F374E0BB0230}"/>
              </a:ext>
            </a:extLst>
          </p:cNvPr>
          <p:cNvCxnSpPr/>
          <p:nvPr/>
        </p:nvCxnSpPr>
        <p:spPr>
          <a:xfrm>
            <a:off x="9216124" y="4609698"/>
            <a:ext cx="0" cy="3693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6557A14C-020E-A548-B0DF-14964B51437A}"/>
              </a:ext>
            </a:extLst>
          </p:cNvPr>
          <p:cNvCxnSpPr/>
          <p:nvPr/>
        </p:nvCxnSpPr>
        <p:spPr>
          <a:xfrm>
            <a:off x="7433757" y="4609698"/>
            <a:ext cx="0" cy="3693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Rectangle 51">
                <a:extLst>
                  <a:ext uri="{FF2B5EF4-FFF2-40B4-BE49-F238E27FC236}">
                    <a16:creationId xmlns:a16="http://schemas.microsoft.com/office/drawing/2014/main" id="{FE37A9BC-7FF0-8648-AEA8-FD6E558CF326}"/>
                  </a:ext>
                </a:extLst>
              </p:cNvPr>
              <p:cNvSpPr/>
              <p:nvPr/>
            </p:nvSpPr>
            <p:spPr>
              <a:xfrm>
                <a:off x="6757478" y="4268225"/>
                <a:ext cx="3786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52" name="Rectangle 51">
                <a:extLst>
                  <a:ext uri="{FF2B5EF4-FFF2-40B4-BE49-F238E27FC236}">
                    <a16:creationId xmlns:a16="http://schemas.microsoft.com/office/drawing/2014/main" id="{FE37A9BC-7FF0-8648-AEA8-FD6E558CF326}"/>
                  </a:ext>
                </a:extLst>
              </p:cNvPr>
              <p:cNvSpPr>
                <a:spLocks noRot="1" noChangeAspect="1" noMove="1" noResize="1" noEditPoints="1" noAdjustHandles="1" noChangeArrowheads="1" noChangeShapeType="1" noTextEdit="1"/>
              </p:cNvSpPr>
              <p:nvPr/>
            </p:nvSpPr>
            <p:spPr>
              <a:xfrm>
                <a:off x="6757478" y="4268225"/>
                <a:ext cx="378630" cy="369332"/>
              </a:xfrm>
              <a:prstGeom prst="rect">
                <a:avLst/>
              </a:prstGeom>
              <a:blipFill>
                <a:blip r:embed="rId9"/>
                <a:stretch>
                  <a:fillRect r="-64516"/>
                </a:stretch>
              </a:blipFill>
            </p:spPr>
            <p:txBody>
              <a:bodyPr/>
              <a:lstStyle/>
              <a:p>
                <a:r>
                  <a:rPr lang="en-US">
                    <a:noFill/>
                  </a:rPr>
                  <a:t> </a:t>
                </a:r>
              </a:p>
            </p:txBody>
          </p:sp>
        </mc:Fallback>
      </mc:AlternateContent>
      <p:cxnSp>
        <p:nvCxnSpPr>
          <p:cNvPr id="54" name="Straight Arrow Connector 53">
            <a:extLst>
              <a:ext uri="{FF2B5EF4-FFF2-40B4-BE49-F238E27FC236}">
                <a16:creationId xmlns:a16="http://schemas.microsoft.com/office/drawing/2014/main" id="{42E03D23-AD12-2949-8242-C177B5908112}"/>
              </a:ext>
            </a:extLst>
          </p:cNvPr>
          <p:cNvCxnSpPr/>
          <p:nvPr/>
        </p:nvCxnSpPr>
        <p:spPr>
          <a:xfrm flipV="1">
            <a:off x="7740262" y="4794366"/>
            <a:ext cx="0" cy="44382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pic>
        <p:nvPicPr>
          <p:cNvPr id="55" name="Picture 54">
            <a:extLst>
              <a:ext uri="{FF2B5EF4-FFF2-40B4-BE49-F238E27FC236}">
                <a16:creationId xmlns:a16="http://schemas.microsoft.com/office/drawing/2014/main" id="{6CB4EDCD-3AD9-8D44-A9ED-B33C2C2BD367}"/>
              </a:ext>
            </a:extLst>
          </p:cNvPr>
          <p:cNvPicPr>
            <a:picLocks noChangeAspect="1"/>
          </p:cNvPicPr>
          <p:nvPr/>
        </p:nvPicPr>
        <p:blipFill>
          <a:blip r:embed="rId6"/>
          <a:stretch>
            <a:fillRect/>
          </a:stretch>
        </p:blipFill>
        <p:spPr>
          <a:xfrm>
            <a:off x="7492380" y="5334919"/>
            <a:ext cx="495769" cy="474251"/>
          </a:xfrm>
          <a:prstGeom prst="rect">
            <a:avLst/>
          </a:prstGeom>
        </p:spPr>
      </p:pic>
      <p:sp>
        <p:nvSpPr>
          <p:cNvPr id="59" name="Oval 58">
            <a:extLst>
              <a:ext uri="{FF2B5EF4-FFF2-40B4-BE49-F238E27FC236}">
                <a16:creationId xmlns:a16="http://schemas.microsoft.com/office/drawing/2014/main" id="{ABCDC9C1-AA97-2745-834C-5A20F24A0C4C}"/>
              </a:ext>
            </a:extLst>
          </p:cNvPr>
          <p:cNvSpPr/>
          <p:nvPr/>
        </p:nvSpPr>
        <p:spPr>
          <a:xfrm>
            <a:off x="4990680" y="4420680"/>
            <a:ext cx="725941" cy="725941"/>
          </a:xfrm>
          <a:prstGeom prst="ellipse">
            <a:avLst/>
          </a:prstGeom>
          <a:ln w="38100">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C2</a:t>
            </a:r>
          </a:p>
        </p:txBody>
      </p:sp>
      <p:cxnSp>
        <p:nvCxnSpPr>
          <p:cNvPr id="60" name="Straight Arrow Connector 59">
            <a:extLst>
              <a:ext uri="{FF2B5EF4-FFF2-40B4-BE49-F238E27FC236}">
                <a16:creationId xmlns:a16="http://schemas.microsoft.com/office/drawing/2014/main" id="{484E2C33-B8F3-304D-9047-4695CA2D8291}"/>
              </a:ext>
            </a:extLst>
          </p:cNvPr>
          <p:cNvCxnSpPr>
            <a:cxnSpLocks/>
            <a:stCxn id="43" idx="6"/>
            <a:endCxn id="59" idx="2"/>
          </p:cNvCxnSpPr>
          <p:nvPr/>
        </p:nvCxnSpPr>
        <p:spPr>
          <a:xfrm flipV="1">
            <a:off x="4118879" y="4783650"/>
            <a:ext cx="871800" cy="107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4" name="Rectangle 63">
                <a:extLst>
                  <a:ext uri="{FF2B5EF4-FFF2-40B4-BE49-F238E27FC236}">
                    <a16:creationId xmlns:a16="http://schemas.microsoft.com/office/drawing/2014/main" id="{77A5A091-8FA7-5C48-A78C-18834672AE61}"/>
                  </a:ext>
                </a:extLst>
              </p:cNvPr>
              <p:cNvSpPr/>
              <p:nvPr/>
            </p:nvSpPr>
            <p:spPr>
              <a:xfrm>
                <a:off x="4215314" y="4431575"/>
                <a:ext cx="378630"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m:oMathPara>
                </a14:m>
                <a:endParaRPr lang="en-US" dirty="0"/>
              </a:p>
            </p:txBody>
          </p:sp>
        </mc:Choice>
        <mc:Fallback xmlns="">
          <p:sp>
            <p:nvSpPr>
              <p:cNvPr id="64" name="Rectangle 63">
                <a:extLst>
                  <a:ext uri="{FF2B5EF4-FFF2-40B4-BE49-F238E27FC236}">
                    <a16:creationId xmlns:a16="http://schemas.microsoft.com/office/drawing/2014/main" id="{77A5A091-8FA7-5C48-A78C-18834672AE61}"/>
                  </a:ext>
                </a:extLst>
              </p:cNvPr>
              <p:cNvSpPr>
                <a:spLocks noRot="1" noChangeAspect="1" noMove="1" noResize="1" noEditPoints="1" noAdjustHandles="1" noChangeArrowheads="1" noChangeShapeType="1" noTextEdit="1"/>
              </p:cNvSpPr>
              <p:nvPr/>
            </p:nvSpPr>
            <p:spPr>
              <a:xfrm>
                <a:off x="4215314" y="4431575"/>
                <a:ext cx="378630" cy="369332"/>
              </a:xfrm>
              <a:prstGeom prst="rect">
                <a:avLst/>
              </a:prstGeom>
              <a:blipFill>
                <a:blip r:embed="rId10"/>
                <a:stretch>
                  <a:fillRect r="-67742"/>
                </a:stretch>
              </a:blipFill>
            </p:spPr>
            <p:txBody>
              <a:bodyPr/>
              <a:lstStyle/>
              <a:p>
                <a:r>
                  <a:rPr lang="en-US">
                    <a:noFill/>
                  </a:rPr>
                  <a:t> </a:t>
                </a:r>
              </a:p>
            </p:txBody>
          </p:sp>
        </mc:Fallback>
      </mc:AlternateContent>
      <p:cxnSp>
        <p:nvCxnSpPr>
          <p:cNvPr id="69" name="Curved Connector 68">
            <a:extLst>
              <a:ext uri="{FF2B5EF4-FFF2-40B4-BE49-F238E27FC236}">
                <a16:creationId xmlns:a16="http://schemas.microsoft.com/office/drawing/2014/main" id="{681498B0-15F5-6948-82EA-F020C2B209BF}"/>
              </a:ext>
            </a:extLst>
          </p:cNvPr>
          <p:cNvCxnSpPr>
            <a:cxnSpLocks/>
            <a:stCxn id="43" idx="1"/>
            <a:endCxn id="43" idx="7"/>
          </p:cNvCxnSpPr>
          <p:nvPr/>
        </p:nvCxnSpPr>
        <p:spPr>
          <a:xfrm rot="5400000" flipH="1" flipV="1">
            <a:off x="3755908" y="4281049"/>
            <a:ext cx="12700" cy="513316"/>
          </a:xfrm>
          <a:prstGeom prst="curvedConnector3">
            <a:avLst>
              <a:gd name="adj1" fmla="val 263710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C816FE27-52FC-EC41-8327-86BF413423BD}"/>
              </a:ext>
            </a:extLst>
          </p:cNvPr>
          <p:cNvCxnSpPr/>
          <p:nvPr/>
        </p:nvCxnSpPr>
        <p:spPr>
          <a:xfrm>
            <a:off x="8236409" y="4609696"/>
            <a:ext cx="0" cy="369332"/>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9" name="Rectangle 78">
                <a:extLst>
                  <a:ext uri="{FF2B5EF4-FFF2-40B4-BE49-F238E27FC236}">
                    <a16:creationId xmlns:a16="http://schemas.microsoft.com/office/drawing/2014/main" id="{28401146-4B76-3341-A8B9-552339E0024F}"/>
                  </a:ext>
                </a:extLst>
              </p:cNvPr>
              <p:cNvSpPr/>
              <p:nvPr/>
            </p:nvSpPr>
            <p:spPr>
              <a:xfrm>
                <a:off x="7550948" y="4309887"/>
                <a:ext cx="787779" cy="369332"/>
              </a:xfrm>
              <a:prstGeom prst="rect">
                <a:avLst/>
              </a:prstGeom>
            </p:spPr>
            <p:txBody>
              <a:bodyPr wrap="square">
                <a:spAutoFit/>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79" name="Rectangle 78">
                <a:extLst>
                  <a:ext uri="{FF2B5EF4-FFF2-40B4-BE49-F238E27FC236}">
                    <a16:creationId xmlns:a16="http://schemas.microsoft.com/office/drawing/2014/main" id="{28401146-4B76-3341-A8B9-552339E0024F}"/>
                  </a:ext>
                </a:extLst>
              </p:cNvPr>
              <p:cNvSpPr>
                <a:spLocks noRot="1" noChangeAspect="1" noMove="1" noResize="1" noEditPoints="1" noAdjustHandles="1" noChangeArrowheads="1" noChangeShapeType="1" noTextEdit="1"/>
              </p:cNvSpPr>
              <p:nvPr/>
            </p:nvSpPr>
            <p:spPr>
              <a:xfrm>
                <a:off x="7550948" y="4309887"/>
                <a:ext cx="787779" cy="369332"/>
              </a:xfrm>
              <a:prstGeom prst="rect">
                <a:avLst/>
              </a:prstGeom>
              <a:blipFill>
                <a:blip r:embed="rId11"/>
                <a:stretch>
                  <a:fillRect l="-3175"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Rectangle 79">
                <a:extLst>
                  <a:ext uri="{FF2B5EF4-FFF2-40B4-BE49-F238E27FC236}">
                    <a16:creationId xmlns:a16="http://schemas.microsoft.com/office/drawing/2014/main" id="{8AF64EF9-E7DF-B544-9F6D-236057415BB2}"/>
                  </a:ext>
                </a:extLst>
              </p:cNvPr>
              <p:cNvSpPr/>
              <p:nvPr/>
            </p:nvSpPr>
            <p:spPr>
              <a:xfrm>
                <a:off x="8441666" y="4236011"/>
                <a:ext cx="1828609" cy="369332"/>
              </a:xfrm>
              <a:prstGeom prst="rect">
                <a:avLst/>
              </a:prstGeom>
            </p:spPr>
            <p:txBody>
              <a:bodyPr wrap="square">
                <a:spAutoFit/>
              </a:bodyPr>
              <a:lstStyle/>
              <a:p>
                <a:r>
                  <a:rPr lang="en-US" dirty="0"/>
                  <a:t>1 –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𝛼</m:t>
                        </m:r>
                      </m:e>
                      <m:sub>
                        <m:r>
                          <a:rPr lang="en-US" i="1">
                            <a:latin typeface="Cambria Math" panose="02040503050406030204" pitchFamily="18" charset="0"/>
                            <a:ea typeface="Cambria Math" panose="02040503050406030204" pitchFamily="18" charset="0"/>
                          </a:rPr>
                          <m:t>2</m:t>
                        </m:r>
                      </m:sub>
                    </m:sSub>
                  </m:oMath>
                </a14:m>
                <a:r>
                  <a:rPr lang="en-US" dirty="0"/>
                  <a:t>)</a:t>
                </a:r>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𝑡</m:t>
                    </m:r>
                  </m:oMath>
                </a14:m>
                <a:endParaRPr lang="en-US" dirty="0"/>
              </a:p>
            </p:txBody>
          </p:sp>
        </mc:Choice>
        <mc:Fallback xmlns="">
          <p:sp>
            <p:nvSpPr>
              <p:cNvPr id="80" name="Rectangle 79">
                <a:extLst>
                  <a:ext uri="{FF2B5EF4-FFF2-40B4-BE49-F238E27FC236}">
                    <a16:creationId xmlns:a16="http://schemas.microsoft.com/office/drawing/2014/main" id="{8AF64EF9-E7DF-B544-9F6D-236057415BB2}"/>
                  </a:ext>
                </a:extLst>
              </p:cNvPr>
              <p:cNvSpPr>
                <a:spLocks noRot="1" noChangeAspect="1" noMove="1" noResize="1" noEditPoints="1" noAdjustHandles="1" noChangeArrowheads="1" noChangeShapeType="1" noTextEdit="1"/>
              </p:cNvSpPr>
              <p:nvPr/>
            </p:nvSpPr>
            <p:spPr>
              <a:xfrm>
                <a:off x="8441666" y="4236011"/>
                <a:ext cx="1828609" cy="369332"/>
              </a:xfrm>
              <a:prstGeom prst="rect">
                <a:avLst/>
              </a:prstGeom>
              <a:blipFill>
                <a:blip r:embed="rId12"/>
                <a:stretch>
                  <a:fillRect l="-2759" t="-6667" b="-26667"/>
                </a:stretch>
              </a:blipFill>
            </p:spPr>
            <p:txBody>
              <a:bodyPr/>
              <a:lstStyle/>
              <a:p>
                <a:r>
                  <a:rPr lang="en-US">
                    <a:noFill/>
                  </a:rPr>
                  <a:t> </a:t>
                </a:r>
              </a:p>
            </p:txBody>
          </p:sp>
        </mc:Fallback>
      </mc:AlternateContent>
      <p:sp>
        <p:nvSpPr>
          <p:cNvPr id="81" name="TextBox 80">
            <a:extLst>
              <a:ext uri="{FF2B5EF4-FFF2-40B4-BE49-F238E27FC236}">
                <a16:creationId xmlns:a16="http://schemas.microsoft.com/office/drawing/2014/main" id="{A85BFDFA-F543-714B-BF5E-C59E4F01E488}"/>
              </a:ext>
            </a:extLst>
          </p:cNvPr>
          <p:cNvSpPr txBox="1"/>
          <p:nvPr/>
        </p:nvSpPr>
        <p:spPr>
          <a:xfrm>
            <a:off x="3" y="5881697"/>
            <a:ext cx="3011936" cy="923330"/>
          </a:xfrm>
          <a:prstGeom prst="rect">
            <a:avLst/>
          </a:prstGeom>
          <a:noFill/>
        </p:spPr>
        <p:txBody>
          <a:bodyPr wrap="square" rtlCol="0">
            <a:spAutoFit/>
          </a:bodyPr>
          <a:lstStyle/>
          <a:p>
            <a:pPr marL="342871" indent="-342871">
              <a:buAutoNum type="arabicPeriod"/>
            </a:pPr>
            <a:r>
              <a:rPr lang="en-US" dirty="0"/>
              <a:t>Sample for </a:t>
            </a:r>
            <a:r>
              <a:rPr lang="en-US" dirty="0" err="1"/>
              <a:t>Unif</a:t>
            </a:r>
            <a:endParaRPr lang="en-US" dirty="0"/>
          </a:p>
          <a:p>
            <a:pPr marL="342871" indent="-342871">
              <a:buAutoNum type="arabicPeriod"/>
            </a:pPr>
            <a:r>
              <a:rPr lang="en-US" dirty="0"/>
              <a:t>Compare to probabilities to find out</a:t>
            </a:r>
          </a:p>
        </p:txBody>
      </p:sp>
    </p:spTree>
    <p:extLst>
      <p:ext uri="{BB962C8B-B14F-4D97-AF65-F5344CB8AC3E}">
        <p14:creationId xmlns:p14="http://schemas.microsoft.com/office/powerpoint/2010/main" val="20089893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14798</TotalTime>
  <Words>1212</Words>
  <Application>Microsoft Macintosh PowerPoint</Application>
  <PresentationFormat>Widescreen</PresentationFormat>
  <Paragraphs>482</Paragraphs>
  <Slides>46</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Arial</vt:lpstr>
      <vt:lpstr>Avenir Medium</vt:lpstr>
      <vt:lpstr>Avenir Next</vt:lpstr>
      <vt:lpstr>Avenir Next Medium</vt:lpstr>
      <vt:lpstr>Calibri</vt:lpstr>
      <vt:lpstr>Calibri Light</vt:lpstr>
      <vt:lpstr>Cambria</vt:lpstr>
      <vt:lpstr>Cambria Math</vt:lpstr>
      <vt:lpstr>IBM Plex Sans</vt:lpstr>
      <vt:lpstr>Symbol</vt:lpstr>
      <vt:lpstr>Office Theme</vt:lpstr>
      <vt:lpstr>(Digital) Paper Figures</vt:lpstr>
      <vt:lpstr>1. Multinomial Markov</vt:lpstr>
      <vt:lpstr>Voltage-Gated Calcium Channel</vt:lpstr>
      <vt:lpstr>Action Potential and State Transitions</vt:lpstr>
      <vt:lpstr>Calcium Influx</vt:lpstr>
      <vt:lpstr>VDCC Solutions - MCell</vt:lpstr>
      <vt:lpstr>VDCC Solutions - ODE</vt:lpstr>
      <vt:lpstr>PowerPoint Presentation</vt:lpstr>
      <vt:lpstr>VDCC Solutions - Markov</vt:lpstr>
      <vt:lpstr>VDCC Solutions – Multinomial Markov</vt:lpstr>
      <vt:lpstr>VDCC Solutions Comparison</vt:lpstr>
      <vt:lpstr>Calcium Influx</vt:lpstr>
      <vt:lpstr>2. Operator Splitting</vt:lpstr>
      <vt:lpstr>Calcium Binding </vt:lpstr>
      <vt:lpstr>Impact of Calbindin</vt:lpstr>
      <vt:lpstr>Calbindin Markov…</vt:lpstr>
      <vt:lpstr>Impact of PMCA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Physics of Neural Computation  Silicon and Lipid Membranes Mead, 1989</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Paper Figures</dc:title>
  <dc:creator>Margot Wagner</dc:creator>
  <cp:lastModifiedBy>Margot Wagner</cp:lastModifiedBy>
  <cp:revision>102</cp:revision>
  <cp:lastPrinted>2020-10-28T00:46:10Z</cp:lastPrinted>
  <dcterms:created xsi:type="dcterms:W3CDTF">2020-07-14T18:07:21Z</dcterms:created>
  <dcterms:modified xsi:type="dcterms:W3CDTF">2021-10-28T00:18:57Z</dcterms:modified>
</cp:coreProperties>
</file>